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8" r:id="rId3"/>
    <p:sldId id="259" r:id="rId4"/>
    <p:sldId id="260" r:id="rId5"/>
    <p:sldId id="261" r:id="rId6"/>
    <p:sldId id="262" r:id="rId7"/>
    <p:sldId id="263" r:id="rId8"/>
    <p:sldId id="264" r:id="rId9"/>
    <p:sldId id="266"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90" r:id="rId23"/>
    <p:sldId id="291" r:id="rId24"/>
    <p:sldId id="292" r:id="rId25"/>
    <p:sldId id="293" r:id="rId26"/>
    <p:sldId id="294" r:id="rId27"/>
    <p:sldId id="295" r:id="rId28"/>
    <p:sldId id="296" r:id="rId29"/>
    <p:sldId id="297" r:id="rId30"/>
    <p:sldId id="298" r:id="rId31"/>
    <p:sldId id="299"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4F999-D769-4304-B8DF-F13B545C8A6C}">
  <a:tblStyle styleId="{5364F999-D769-4304-B8DF-F13B545C8A6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CF7E7"/>
          </a:solidFill>
        </a:fill>
      </a:tcStyle>
    </a:wholeTbl>
    <a:band1H>
      <a:tcStyle>
        <a:tcBdr/>
        <a:fill>
          <a:solidFill>
            <a:srgbClr val="D7EECD"/>
          </a:solidFill>
        </a:fill>
      </a:tcStyle>
    </a:band1H>
    <a:band1V>
      <a:tcStyle>
        <a:tcBdr/>
        <a:fill>
          <a:solidFill>
            <a:srgbClr val="D7EECD"/>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F60BDB69-AEEA-444A-B06C-07D7504F1D8D}"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55" name="Shape 45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0F58E"/>
            </a:gs>
            <a:gs pos="50000">
              <a:srgbClr val="CDF7BA"/>
            </a:gs>
            <a:gs pos="100000">
              <a:srgbClr val="E5FADD"/>
            </a:gs>
          </a:gsLst>
          <a:lin ang="54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youtube.com/watch?v=IPLTDVXCEqQ" TargetMode="External"/><Relationship Id="rId5" Type="http://schemas.openxmlformats.org/officeDocument/2006/relationships/hyperlink" Target="http://www.youtube.com/watch?v=I5uFuvkN97I" TargetMode="External"/><Relationship Id="rId4" Type="http://schemas.openxmlformats.org/officeDocument/2006/relationships/hyperlink" Target="http://www.youtube.com/watch?v=C6hn3sA0ip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DY9DNWcqxI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f-ldPgEfAH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LEpTTolebq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cancerquest.org/cancer-biology-animations.html" TargetMode="External"/><Relationship Id="rId4" Type="http://schemas.openxmlformats.org/officeDocument/2006/relationships/hyperlink" Target="http://www.careflash.com/video/cancer-overvie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eachersdomain.org/asset/tdc02_vid_differ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Cell Reproduction</a:t>
            </a:r>
          </a:p>
        </p:txBody>
      </p:sp>
      <p:pic>
        <p:nvPicPr>
          <p:cNvPr id="90" name="Shape 90" descr="http://www.emc.maricopa.edu/faculty/farabee/BIOBK/96444c.jpg"/>
          <p:cNvPicPr preferRelativeResize="0"/>
          <p:nvPr/>
        </p:nvPicPr>
        <p:blipFill rotWithShape="1">
          <a:blip r:embed="rId3">
            <a:alphaModFix/>
          </a:blip>
          <a:srcRect/>
          <a:stretch/>
        </p:blipFill>
        <p:spPr>
          <a:xfrm>
            <a:off x="0" y="152400"/>
            <a:ext cx="2743199" cy="2156935"/>
          </a:xfrm>
          <a:prstGeom prst="rect">
            <a:avLst/>
          </a:prstGeom>
          <a:noFill/>
          <a:ln>
            <a:noFill/>
          </a:ln>
        </p:spPr>
      </p:pic>
      <p:pic>
        <p:nvPicPr>
          <p:cNvPr id="91" name="Shape 91" descr="http://www.microscope-microscope.org/gallery/Mark-Simmons/images/hydra2.jpg"/>
          <p:cNvPicPr preferRelativeResize="0"/>
          <p:nvPr/>
        </p:nvPicPr>
        <p:blipFill rotWithShape="1">
          <a:blip r:embed="rId4">
            <a:alphaModFix/>
          </a:blip>
          <a:srcRect/>
          <a:stretch/>
        </p:blipFill>
        <p:spPr>
          <a:xfrm>
            <a:off x="5562600" y="4038600"/>
            <a:ext cx="3429000" cy="2571496"/>
          </a:xfrm>
          <a:prstGeom prst="rect">
            <a:avLst/>
          </a:prstGeom>
          <a:noFill/>
          <a:ln>
            <a:noFill/>
          </a:ln>
        </p:spPr>
      </p:pic>
      <p:pic>
        <p:nvPicPr>
          <p:cNvPr id="92" name="Shape 92" descr="http://subjunctive.net/photoblog/2003/peacock-wooing-peahen.jpg"/>
          <p:cNvPicPr preferRelativeResize="0"/>
          <p:nvPr/>
        </p:nvPicPr>
        <p:blipFill rotWithShape="1">
          <a:blip r:embed="rId5">
            <a:alphaModFix/>
          </a:blip>
          <a:srcRect b="9044"/>
          <a:stretch/>
        </p:blipFill>
        <p:spPr>
          <a:xfrm>
            <a:off x="5867400" y="0"/>
            <a:ext cx="3276600" cy="2559281"/>
          </a:xfrm>
          <a:prstGeom prst="rect">
            <a:avLst/>
          </a:prstGeom>
          <a:noFill/>
          <a:ln>
            <a:noFill/>
          </a:ln>
        </p:spPr>
      </p:pic>
      <p:pic>
        <p:nvPicPr>
          <p:cNvPr id="93" name="Shape 93" descr="http://www.bridgewater.edu/~lhill/images/tulipflowerpts.jpg"/>
          <p:cNvPicPr preferRelativeResize="0"/>
          <p:nvPr/>
        </p:nvPicPr>
        <p:blipFill rotWithShape="1">
          <a:blip r:embed="rId6">
            <a:alphaModFix/>
          </a:blip>
          <a:srcRect/>
          <a:stretch/>
        </p:blipFill>
        <p:spPr>
          <a:xfrm>
            <a:off x="228600" y="3200400"/>
            <a:ext cx="2362198" cy="3498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0"/>
            <a:ext cx="8229600" cy="868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P. 30R- </a:t>
            </a:r>
            <a:r>
              <a:rPr lang="en-US" sz="4400" b="0" i="0" u="none" strike="noStrike" cap="none">
                <a:solidFill>
                  <a:schemeClr val="dk1"/>
                </a:solidFill>
                <a:latin typeface="Calibri"/>
                <a:ea typeface="Calibri"/>
                <a:cs typeface="Calibri"/>
                <a:sym typeface="Calibri"/>
              </a:rPr>
              <a:t>Cell Cycle</a:t>
            </a:r>
          </a:p>
        </p:txBody>
      </p:sp>
      <p:pic>
        <p:nvPicPr>
          <p:cNvPr id="261" name="Shape 261" descr="http://images.tutorvista.com/content/cell-reproduction/cell-cycle.jpeg"/>
          <p:cNvPicPr preferRelativeResize="0"/>
          <p:nvPr/>
        </p:nvPicPr>
        <p:blipFill rotWithShape="1">
          <a:blip r:embed="rId3">
            <a:alphaModFix/>
          </a:blip>
          <a:srcRect/>
          <a:stretch/>
        </p:blipFill>
        <p:spPr>
          <a:xfrm>
            <a:off x="533400" y="990600"/>
            <a:ext cx="5829600" cy="5142900"/>
          </a:xfrm>
          <a:prstGeom prst="rect">
            <a:avLst/>
          </a:prstGeom>
          <a:noFill/>
          <a:ln>
            <a:noFill/>
          </a:ln>
        </p:spPr>
      </p:pic>
      <p:sp>
        <p:nvSpPr>
          <p:cNvPr id="262" name="Shape 262">
            <a:hlinkClick r:id="rId4"/>
          </p:cNvPr>
          <p:cNvSpPr txBox="1"/>
          <p:nvPr/>
        </p:nvSpPr>
        <p:spPr>
          <a:xfrm>
            <a:off x="6934200" y="3200400"/>
            <a:ext cx="1828800"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Video – 6:11</a:t>
            </a:r>
          </a:p>
        </p:txBody>
      </p:sp>
      <p:sp>
        <p:nvSpPr>
          <p:cNvPr id="263" name="Shape 263">
            <a:hlinkClick r:id="rId5"/>
          </p:cNvPr>
          <p:cNvSpPr txBox="1"/>
          <p:nvPr/>
        </p:nvSpPr>
        <p:spPr>
          <a:xfrm>
            <a:off x="6858000" y="3733800"/>
            <a:ext cx="2057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Cell cycle rap – 3:50</a:t>
            </a:r>
          </a:p>
        </p:txBody>
      </p:sp>
      <p:sp>
        <p:nvSpPr>
          <p:cNvPr id="264" name="Shape 264"/>
          <p:cNvSpPr/>
          <p:nvPr/>
        </p:nvSpPr>
        <p:spPr>
          <a:xfrm>
            <a:off x="3673600" y="6041159"/>
            <a:ext cx="45720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http://www.youtube.com/watch?v=I5uFuvkN97I</a:t>
            </a:r>
          </a:p>
        </p:txBody>
      </p:sp>
      <p:sp>
        <p:nvSpPr>
          <p:cNvPr id="265" name="Shape 265">
            <a:hlinkClick r:id="rId6"/>
          </p:cNvPr>
          <p:cNvSpPr txBox="1"/>
          <p:nvPr/>
        </p:nvSpPr>
        <p:spPr>
          <a:xfrm>
            <a:off x="6858000" y="4267200"/>
            <a:ext cx="2286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Cell cycle rap 2 – 2:19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0"/>
            <a:ext cx="8229600" cy="609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Cell Cycle Drawing Analysis</a:t>
            </a:r>
          </a:p>
        </p:txBody>
      </p:sp>
      <p:sp>
        <p:nvSpPr>
          <p:cNvPr id="271" name="Shape 271"/>
          <p:cNvSpPr txBox="1">
            <a:spLocks noGrp="1"/>
          </p:cNvSpPr>
          <p:nvPr>
            <p:ph type="body" idx="1"/>
          </p:nvPr>
        </p:nvSpPr>
        <p:spPr>
          <a:xfrm>
            <a:off x="0" y="762000"/>
            <a:ext cx="5943600" cy="579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What is the longest phase of the cell cycle? </a:t>
            </a:r>
            <a:br>
              <a:rPr lang="en-US" sz="2200" b="1" i="0" u="none" strike="noStrike" cap="none">
                <a:solidFill>
                  <a:schemeClr val="dk1"/>
                </a:solidFill>
                <a:latin typeface="Calibri"/>
                <a:ea typeface="Calibri"/>
                <a:cs typeface="Calibri"/>
                <a:sym typeface="Calibri"/>
              </a:rPr>
            </a:br>
            <a:endParaRPr lang="en-US"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What 2 main things happen during this phase?</a:t>
            </a:r>
            <a:br>
              <a:rPr lang="en-US" sz="2200" b="1" i="0" u="none" strike="noStrike" cap="none">
                <a:solidFill>
                  <a:schemeClr val="dk1"/>
                </a:solidFill>
                <a:latin typeface="Calibri"/>
                <a:ea typeface="Calibri"/>
                <a:cs typeface="Calibri"/>
                <a:sym typeface="Calibri"/>
              </a:rPr>
            </a:br>
            <a:endParaRPr lang="en-US"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What steps involve the nucleus dividing?</a:t>
            </a:r>
            <a:br>
              <a:rPr lang="en-US" sz="2200" b="1" i="0" u="none" strike="noStrike" cap="none">
                <a:solidFill>
                  <a:schemeClr val="dk1"/>
                </a:solidFill>
                <a:latin typeface="Calibri"/>
                <a:ea typeface="Calibri"/>
                <a:cs typeface="Calibri"/>
                <a:sym typeface="Calibri"/>
              </a:rPr>
            </a:br>
            <a:endParaRPr lang="en-US"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What step involves the cytoplasm dividing? </a:t>
            </a:r>
            <a:br>
              <a:rPr lang="en-US" sz="2200" b="1" i="0" u="none" strike="noStrike" cap="none">
                <a:solidFill>
                  <a:schemeClr val="dk1"/>
                </a:solidFill>
                <a:latin typeface="Calibri"/>
                <a:ea typeface="Calibri"/>
                <a:cs typeface="Calibri"/>
                <a:sym typeface="Calibri"/>
              </a:rPr>
            </a:br>
            <a:endParaRPr lang="en-US"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Do bacteria cells undergo mitosis?  Explain.  </a:t>
            </a:r>
          </a:p>
          <a:p>
            <a:pPr marL="342900" marR="0" lvl="0" indent="-342900" algn="l" rtl="0">
              <a:spcBef>
                <a:spcPts val="440"/>
              </a:spcBef>
              <a:spcAft>
                <a:spcPts val="0"/>
              </a:spcAft>
              <a:buClr>
                <a:schemeClr val="dk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How do bacteria reproduce? </a:t>
            </a:r>
          </a:p>
        </p:txBody>
      </p:sp>
      <p:sp>
        <p:nvSpPr>
          <p:cNvPr id="272" name="Shape 272"/>
          <p:cNvSpPr txBox="1"/>
          <p:nvPr/>
        </p:nvSpPr>
        <p:spPr>
          <a:xfrm>
            <a:off x="5486400" y="762000"/>
            <a:ext cx="22098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INTERPHASE</a:t>
            </a:r>
          </a:p>
        </p:txBody>
      </p:sp>
      <p:sp>
        <p:nvSpPr>
          <p:cNvPr id="273" name="Shape 273"/>
          <p:cNvSpPr txBox="1"/>
          <p:nvPr/>
        </p:nvSpPr>
        <p:spPr>
          <a:xfrm>
            <a:off x="5943600" y="1600200"/>
            <a:ext cx="3352800" cy="9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GROWTH &amp; DNA REPLICATION</a:t>
            </a:r>
          </a:p>
        </p:txBody>
      </p:sp>
      <p:sp>
        <p:nvSpPr>
          <p:cNvPr id="274" name="Shape 274"/>
          <p:cNvSpPr txBox="1"/>
          <p:nvPr/>
        </p:nvSpPr>
        <p:spPr>
          <a:xfrm>
            <a:off x="5334000" y="2971800"/>
            <a:ext cx="22098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MITOSIS</a:t>
            </a:r>
          </a:p>
        </p:txBody>
      </p:sp>
      <p:sp>
        <p:nvSpPr>
          <p:cNvPr id="275" name="Shape 275"/>
          <p:cNvSpPr txBox="1"/>
          <p:nvPr/>
        </p:nvSpPr>
        <p:spPr>
          <a:xfrm>
            <a:off x="5562600" y="4038600"/>
            <a:ext cx="22098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CYTOKINESIS</a:t>
            </a:r>
          </a:p>
        </p:txBody>
      </p:sp>
      <p:sp>
        <p:nvSpPr>
          <p:cNvPr id="276" name="Shape 276"/>
          <p:cNvSpPr txBox="1"/>
          <p:nvPr/>
        </p:nvSpPr>
        <p:spPr>
          <a:xfrm>
            <a:off x="5486400" y="4876800"/>
            <a:ext cx="3657600" cy="9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NO, THEY DON’T HAVE A NUCLEUS</a:t>
            </a:r>
          </a:p>
        </p:txBody>
      </p:sp>
      <p:sp>
        <p:nvSpPr>
          <p:cNvPr id="277" name="Shape 277"/>
          <p:cNvSpPr txBox="1"/>
          <p:nvPr/>
        </p:nvSpPr>
        <p:spPr>
          <a:xfrm>
            <a:off x="3810000" y="6096000"/>
            <a:ext cx="35814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BINARY FISSION</a:t>
            </a:r>
          </a:p>
        </p:txBody>
      </p:sp>
      <p:sp>
        <p:nvSpPr>
          <p:cNvPr id="278" name="Shape 278">
            <a:hlinkClick r:id="rId3"/>
          </p:cNvPr>
          <p:cNvSpPr txBox="1"/>
          <p:nvPr/>
        </p:nvSpPr>
        <p:spPr>
          <a:xfrm>
            <a:off x="6934200" y="6172200"/>
            <a:ext cx="1905000"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Video – 1:03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p:tgtEl>
                                          <p:spTgt spid="27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 calcmode="lin" valueType="num">
                                      <p:cBhvr additive="base">
                                        <p:cTn id="12" dur="500"/>
                                        <p:tgtEl>
                                          <p:spTgt spid="27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 calcmode="lin" valueType="num">
                                      <p:cBhvr additive="base">
                                        <p:cTn id="17"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5"/>
                                        </p:tgtEl>
                                        <p:attrNameLst>
                                          <p:attrName>style.visibility</p:attrName>
                                        </p:attrNameLst>
                                      </p:cBhvr>
                                      <p:to>
                                        <p:strVal val="visible"/>
                                      </p:to>
                                    </p:set>
                                    <p:anim calcmode="lin" valueType="num">
                                      <p:cBhvr additive="base">
                                        <p:cTn id="22" dur="500"/>
                                        <p:tgtEl>
                                          <p:spTgt spid="2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 calcmode="lin" valueType="num">
                                      <p:cBhvr additive="base">
                                        <p:cTn id="27" dur="500"/>
                                        <p:tgtEl>
                                          <p:spTgt spid="2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7"/>
                                        </p:tgtEl>
                                        <p:attrNameLst>
                                          <p:attrName>style.visibility</p:attrName>
                                        </p:attrNameLst>
                                      </p:cBhvr>
                                      <p:to>
                                        <p:strVal val="visible"/>
                                      </p:to>
                                    </p:set>
                                    <p:anim calcmode="lin" valueType="num">
                                      <p:cBhvr additive="base">
                                        <p:cTn id="32"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Name that Phase!</a:t>
            </a:r>
          </a:p>
        </p:txBody>
      </p:sp>
      <p:sp>
        <p:nvSpPr>
          <p:cNvPr id="285" name="Shape 28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a:t>I will show you pictures and you have to tell me which phase it shows and what is happening.</a:t>
            </a:r>
          </a:p>
          <a:p>
            <a:pPr lvl="0">
              <a:spcBef>
                <a:spcPts val="0"/>
              </a:spcBef>
              <a:buNone/>
            </a:pPr>
            <a:endParaRPr/>
          </a:p>
          <a:p>
            <a:pPr lvl="0">
              <a:spcBef>
                <a:spcPts val="0"/>
              </a:spcBef>
              <a:buNone/>
            </a:pPr>
            <a:r>
              <a:rPr lang="en-US"/>
              <a:t>You can use your foldable.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04800" y="0"/>
            <a:ext cx="8534400" cy="533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sng" strike="noStrike" cap="none">
                <a:solidFill>
                  <a:schemeClr val="dk1"/>
                </a:solidFill>
                <a:latin typeface="Calibri"/>
                <a:ea typeface="Calibri"/>
                <a:cs typeface="Calibri"/>
                <a:sym typeface="Calibri"/>
              </a:rPr>
              <a:t>Steps of Cell Division – Asexual Reproduction &amp; Mitosis</a:t>
            </a:r>
          </a:p>
        </p:txBody>
      </p:sp>
      <p:sp>
        <p:nvSpPr>
          <p:cNvPr id="292" name="Shape 292"/>
          <p:cNvSpPr txBox="1"/>
          <p:nvPr/>
        </p:nvSpPr>
        <p:spPr>
          <a:xfrm>
            <a:off x="0" y="838200"/>
            <a:ext cx="3816300" cy="1107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i="0" u="none" strike="noStrike" cap="none">
                <a:solidFill>
                  <a:schemeClr val="dk1"/>
                </a:solidFill>
                <a:latin typeface="Calibri"/>
                <a:ea typeface="Calibri"/>
                <a:cs typeface="Calibri"/>
                <a:sym typeface="Calibri"/>
              </a:rPr>
              <a:t>Interphase - before DNA replicates</a:t>
            </a:r>
          </a:p>
          <a:p>
            <a:pPr marL="0" marR="0" lvl="0" indent="0" algn="l" rtl="0">
              <a:spcBef>
                <a:spcPts val="0"/>
              </a:spcBef>
              <a:buSzPct val="25000"/>
              <a:buNone/>
            </a:pPr>
            <a:r>
              <a:rPr lang="en-US" sz="2200" b="1">
                <a:solidFill>
                  <a:schemeClr val="dk1"/>
                </a:solidFill>
                <a:latin typeface="Calibri"/>
                <a:ea typeface="Calibri"/>
                <a:cs typeface="Calibri"/>
                <a:sym typeface="Calibri"/>
              </a:rPr>
              <a:t>DNA appears as chromatin</a:t>
            </a:r>
          </a:p>
        </p:txBody>
      </p:sp>
      <p:sp>
        <p:nvSpPr>
          <p:cNvPr id="293" name="Shape 293"/>
          <p:cNvSpPr/>
          <p:nvPr/>
        </p:nvSpPr>
        <p:spPr>
          <a:xfrm>
            <a:off x="0" y="2362200"/>
            <a:ext cx="3654000" cy="1107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Interphase – after DNA replicates.  Also other organelles copy.</a:t>
            </a:r>
          </a:p>
        </p:txBody>
      </p:sp>
      <p:sp>
        <p:nvSpPr>
          <p:cNvPr id="294" name="Shape 294"/>
          <p:cNvSpPr txBox="1"/>
          <p:nvPr/>
        </p:nvSpPr>
        <p:spPr>
          <a:xfrm>
            <a:off x="0" y="4429542"/>
            <a:ext cx="4648200" cy="2123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Prophase</a:t>
            </a:r>
          </a:p>
          <a:p>
            <a:pPr marL="0" marR="0" lvl="0" indent="0" algn="l" rtl="0">
              <a:spcBef>
                <a:spcPts val="0"/>
              </a:spcBef>
              <a:buClr>
                <a:schemeClr val="dk1"/>
              </a:buClr>
              <a:buSzPct val="100000"/>
              <a:buFont typeface="Arial"/>
              <a:buChar char="•"/>
            </a:pPr>
            <a:r>
              <a:rPr lang="en-US" sz="2200" b="1">
                <a:solidFill>
                  <a:schemeClr val="dk1"/>
                </a:solidFill>
                <a:latin typeface="Calibri"/>
                <a:ea typeface="Calibri"/>
                <a:cs typeface="Calibri"/>
                <a:sym typeface="Calibri"/>
              </a:rPr>
              <a:t>  Chromatin becomes chromosomes</a:t>
            </a:r>
          </a:p>
          <a:p>
            <a:pPr marL="0" marR="0" lvl="0" indent="0" algn="l" rtl="0">
              <a:spcBef>
                <a:spcPts val="0"/>
              </a:spcBef>
              <a:buClr>
                <a:schemeClr val="dk1"/>
              </a:buClr>
              <a:buSzPct val="100000"/>
              <a:buFont typeface="Arial"/>
              <a:buChar char="•"/>
            </a:pPr>
            <a:r>
              <a:rPr lang="en-US" sz="2200" b="1">
                <a:solidFill>
                  <a:schemeClr val="dk1"/>
                </a:solidFill>
                <a:latin typeface="Calibri"/>
                <a:ea typeface="Calibri"/>
                <a:cs typeface="Calibri"/>
                <a:sym typeface="Calibri"/>
              </a:rPr>
              <a:t>  Nuclear envelope breaks down</a:t>
            </a:r>
          </a:p>
          <a:p>
            <a:pPr marL="0" marR="0" lvl="0" indent="0" algn="l" rtl="0">
              <a:spcBef>
                <a:spcPts val="0"/>
              </a:spcBef>
              <a:buClr>
                <a:schemeClr val="dk1"/>
              </a:buClr>
              <a:buSzPct val="100000"/>
              <a:buFont typeface="Arial"/>
              <a:buChar char="•"/>
            </a:pPr>
            <a:r>
              <a:rPr lang="en-US" sz="2200" b="1">
                <a:solidFill>
                  <a:schemeClr val="dk1"/>
                </a:solidFill>
                <a:latin typeface="Calibri"/>
                <a:ea typeface="Calibri"/>
                <a:cs typeface="Calibri"/>
                <a:sym typeface="Calibri"/>
              </a:rPr>
              <a:t>  Centrioles separate and spindle </a:t>
            </a:r>
            <a:br>
              <a:rPr lang="en-US" sz="2200" b="1">
                <a:solidFill>
                  <a:schemeClr val="dk1"/>
                </a:solidFill>
                <a:latin typeface="Calibri"/>
                <a:ea typeface="Calibri"/>
                <a:cs typeface="Calibri"/>
                <a:sym typeface="Calibri"/>
              </a:rPr>
            </a:br>
            <a:r>
              <a:rPr lang="en-US" sz="2200" b="1">
                <a:solidFill>
                  <a:schemeClr val="dk1"/>
                </a:solidFill>
                <a:latin typeface="Calibri"/>
                <a:ea typeface="Calibri"/>
                <a:cs typeface="Calibri"/>
                <a:sym typeface="Calibri"/>
              </a:rPr>
              <a:t>    fibers form between them. </a:t>
            </a:r>
          </a:p>
          <a:p>
            <a:pPr marL="0" marR="0" lvl="0" indent="0" algn="l" rtl="0">
              <a:spcBef>
                <a:spcPts val="0"/>
              </a:spcBef>
              <a:buNone/>
            </a:pPr>
            <a:endParaRPr sz="2200">
              <a:solidFill>
                <a:schemeClr val="dk1"/>
              </a:solidFill>
              <a:latin typeface="Calibri"/>
              <a:ea typeface="Calibri"/>
              <a:cs typeface="Calibri"/>
              <a:sym typeface="Calibri"/>
            </a:endParaRPr>
          </a:p>
        </p:txBody>
      </p:sp>
      <p:pic>
        <p:nvPicPr>
          <p:cNvPr id="295" name="Shape 295"/>
          <p:cNvPicPr preferRelativeResize="0"/>
          <p:nvPr/>
        </p:nvPicPr>
        <p:blipFill rotWithShape="1">
          <a:blip r:embed="rId3">
            <a:alphaModFix/>
          </a:blip>
          <a:srcRect/>
          <a:stretch/>
        </p:blipFill>
        <p:spPr>
          <a:xfrm>
            <a:off x="4648200" y="1201616"/>
            <a:ext cx="2087100" cy="1846500"/>
          </a:xfrm>
          <a:prstGeom prst="rect">
            <a:avLst/>
          </a:prstGeom>
          <a:noFill/>
          <a:ln>
            <a:noFill/>
          </a:ln>
        </p:spPr>
      </p:pic>
      <p:pic>
        <p:nvPicPr>
          <p:cNvPr id="296" name="Shape 296"/>
          <p:cNvPicPr preferRelativeResize="0"/>
          <p:nvPr/>
        </p:nvPicPr>
        <p:blipFill rotWithShape="1">
          <a:blip r:embed="rId4">
            <a:alphaModFix/>
          </a:blip>
          <a:srcRect l="35853" t="19814" r="34569" b="60392"/>
          <a:stretch/>
        </p:blipFill>
        <p:spPr>
          <a:xfrm>
            <a:off x="4724400" y="4419600"/>
            <a:ext cx="2133600" cy="1981200"/>
          </a:xfrm>
          <a:prstGeom prst="rect">
            <a:avLst/>
          </a:prstGeom>
          <a:noFill/>
          <a:ln>
            <a:noFill/>
          </a:ln>
        </p:spPr>
      </p:pic>
      <p:sp>
        <p:nvSpPr>
          <p:cNvPr id="297" name="Shape 297"/>
          <p:cNvSpPr txBox="1"/>
          <p:nvPr/>
        </p:nvSpPr>
        <p:spPr>
          <a:xfrm>
            <a:off x="7086600" y="1201616"/>
            <a:ext cx="1752600" cy="147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Centriole</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Nucleus</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Chromatin</a:t>
            </a:r>
          </a:p>
        </p:txBody>
      </p:sp>
      <p:sp>
        <p:nvSpPr>
          <p:cNvPr id="298" name="Shape 298"/>
          <p:cNvSpPr txBox="1"/>
          <p:nvPr/>
        </p:nvSpPr>
        <p:spPr>
          <a:xfrm>
            <a:off x="7086600" y="4038600"/>
            <a:ext cx="1752600" cy="2031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Centrioles</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Spindle fibers</a:t>
            </a:r>
          </a:p>
          <a:p>
            <a:pPr marL="0" marR="0" lvl="0" indent="0" algn="l" rtl="0">
              <a:spcBef>
                <a:spcPts val="0"/>
              </a:spcBef>
              <a:buNone/>
            </a:pPr>
            <a:endParaRPr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Nucleus</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Chromosomes</a:t>
            </a:r>
          </a:p>
        </p:txBody>
      </p:sp>
      <p:cxnSp>
        <p:nvCxnSpPr>
          <p:cNvPr id="299" name="Shape 299"/>
          <p:cNvCxnSpPr/>
          <p:nvPr/>
        </p:nvCxnSpPr>
        <p:spPr>
          <a:xfrm flipH="1">
            <a:off x="5486400" y="1354016"/>
            <a:ext cx="1676400" cy="228600"/>
          </a:xfrm>
          <a:prstGeom prst="straightConnector1">
            <a:avLst/>
          </a:prstGeom>
          <a:noFill/>
          <a:ln w="19050" cap="flat" cmpd="sng">
            <a:solidFill>
              <a:schemeClr val="dk1"/>
            </a:solidFill>
            <a:prstDash val="solid"/>
            <a:round/>
            <a:headEnd type="none" w="med" len="med"/>
            <a:tailEnd type="stealth" w="lg" len="lg"/>
          </a:ln>
        </p:spPr>
      </p:cxnSp>
      <p:cxnSp>
        <p:nvCxnSpPr>
          <p:cNvPr id="300" name="Shape 300"/>
          <p:cNvCxnSpPr>
            <a:stCxn id="297" idx="1"/>
          </p:cNvCxnSpPr>
          <p:nvPr/>
        </p:nvCxnSpPr>
        <p:spPr>
          <a:xfrm flipH="1">
            <a:off x="6324600" y="1940216"/>
            <a:ext cx="762000" cy="175800"/>
          </a:xfrm>
          <a:prstGeom prst="straightConnector1">
            <a:avLst/>
          </a:prstGeom>
          <a:noFill/>
          <a:ln w="22225" cap="flat" cmpd="sng">
            <a:solidFill>
              <a:schemeClr val="dk1"/>
            </a:solidFill>
            <a:prstDash val="solid"/>
            <a:round/>
            <a:headEnd type="none" w="med" len="med"/>
            <a:tailEnd type="stealth" w="lg" len="lg"/>
          </a:ln>
        </p:spPr>
      </p:cxnSp>
      <p:cxnSp>
        <p:nvCxnSpPr>
          <p:cNvPr id="301" name="Shape 301"/>
          <p:cNvCxnSpPr/>
          <p:nvPr/>
        </p:nvCxnSpPr>
        <p:spPr>
          <a:xfrm rot="10800000">
            <a:off x="6096000" y="2420816"/>
            <a:ext cx="1143000" cy="76200"/>
          </a:xfrm>
          <a:prstGeom prst="straightConnector1">
            <a:avLst/>
          </a:prstGeom>
          <a:noFill/>
          <a:ln w="22225" cap="flat" cmpd="sng">
            <a:solidFill>
              <a:schemeClr val="dk1"/>
            </a:solidFill>
            <a:prstDash val="solid"/>
            <a:round/>
            <a:headEnd type="none" w="med" len="med"/>
            <a:tailEnd type="stealth" w="lg" len="lg"/>
          </a:ln>
        </p:spPr>
      </p:cxnSp>
      <p:cxnSp>
        <p:nvCxnSpPr>
          <p:cNvPr id="302" name="Shape 302"/>
          <p:cNvCxnSpPr/>
          <p:nvPr/>
        </p:nvCxnSpPr>
        <p:spPr>
          <a:xfrm flipH="1">
            <a:off x="6096000" y="4267200"/>
            <a:ext cx="1066800" cy="304800"/>
          </a:xfrm>
          <a:prstGeom prst="straightConnector1">
            <a:avLst/>
          </a:prstGeom>
          <a:noFill/>
          <a:ln w="19050" cap="flat" cmpd="sng">
            <a:solidFill>
              <a:schemeClr val="dk1"/>
            </a:solidFill>
            <a:prstDash val="solid"/>
            <a:round/>
            <a:headEnd type="none" w="med" len="med"/>
            <a:tailEnd type="stealth" w="lg" len="lg"/>
          </a:ln>
        </p:spPr>
      </p:cxnSp>
      <p:cxnSp>
        <p:nvCxnSpPr>
          <p:cNvPr id="303" name="Shape 303"/>
          <p:cNvCxnSpPr/>
          <p:nvPr/>
        </p:nvCxnSpPr>
        <p:spPr>
          <a:xfrm flipH="1">
            <a:off x="5562600" y="4800600"/>
            <a:ext cx="1600200" cy="152400"/>
          </a:xfrm>
          <a:prstGeom prst="straightConnector1">
            <a:avLst/>
          </a:prstGeom>
          <a:noFill/>
          <a:ln w="19050" cap="flat" cmpd="sng">
            <a:solidFill>
              <a:schemeClr val="dk1"/>
            </a:solidFill>
            <a:prstDash val="solid"/>
            <a:round/>
            <a:headEnd type="none" w="med" len="med"/>
            <a:tailEnd type="stealth" w="lg" len="lg"/>
          </a:ln>
        </p:spPr>
      </p:cxnSp>
      <p:cxnSp>
        <p:nvCxnSpPr>
          <p:cNvPr id="304" name="Shape 304"/>
          <p:cNvCxnSpPr/>
          <p:nvPr/>
        </p:nvCxnSpPr>
        <p:spPr>
          <a:xfrm flipH="1">
            <a:off x="6477000" y="5334000"/>
            <a:ext cx="685800" cy="76200"/>
          </a:xfrm>
          <a:prstGeom prst="straightConnector1">
            <a:avLst/>
          </a:prstGeom>
          <a:noFill/>
          <a:ln w="19050" cap="flat" cmpd="sng">
            <a:solidFill>
              <a:schemeClr val="dk1"/>
            </a:solidFill>
            <a:prstDash val="solid"/>
            <a:round/>
            <a:headEnd type="none" w="med" len="med"/>
            <a:tailEnd type="stealth" w="lg" len="lg"/>
          </a:ln>
        </p:spPr>
      </p:cxnSp>
      <p:cxnSp>
        <p:nvCxnSpPr>
          <p:cNvPr id="305" name="Shape 305"/>
          <p:cNvCxnSpPr/>
          <p:nvPr/>
        </p:nvCxnSpPr>
        <p:spPr>
          <a:xfrm rot="10800000">
            <a:off x="6019800" y="5638800"/>
            <a:ext cx="1143000" cy="228600"/>
          </a:xfrm>
          <a:prstGeom prst="straightConnector1">
            <a:avLst/>
          </a:prstGeom>
          <a:noFill/>
          <a:ln w="19050" cap="flat" cmpd="sng">
            <a:solidFill>
              <a:schemeClr val="dk1"/>
            </a:solidFill>
            <a:prstDash val="solid"/>
            <a:round/>
            <a:headEnd type="none" w="med" len="med"/>
            <a:tailEnd type="stealth" w="lg" len="lg"/>
          </a:ln>
        </p:spPr>
      </p:cxnSp>
      <p:sp>
        <p:nvSpPr>
          <p:cNvPr id="306" name="Shape 306"/>
          <p:cNvSpPr/>
          <p:nvPr/>
        </p:nvSpPr>
        <p:spPr>
          <a:xfrm>
            <a:off x="98675" y="953875"/>
            <a:ext cx="3157800" cy="25161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7" name="Shape 307"/>
          <p:cNvSpPr/>
          <p:nvPr/>
        </p:nvSpPr>
        <p:spPr>
          <a:xfrm>
            <a:off x="0" y="4233350"/>
            <a:ext cx="4407600" cy="25161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par>
                                <p:cTn id="8" presetID="10" presetClass="entr" presetSubtype="0" fill="hold" nodeType="withEffect">
                                  <p:stCondLst>
                                    <p:cond delay="0"/>
                                  </p:stCondLst>
                                  <p:childTnLst>
                                    <p:set>
                                      <p:cBhvr>
                                        <p:cTn id="9" dur="1" fill="hold">
                                          <p:stCondLst>
                                            <p:cond delay="0"/>
                                          </p:stCondLst>
                                        </p:cTn>
                                        <p:tgtEl>
                                          <p:spTgt spid="296"/>
                                        </p:tgtEl>
                                        <p:attrNameLst>
                                          <p:attrName>style.visibility</p:attrName>
                                        </p:attrNameLst>
                                      </p:cBhvr>
                                      <p:to>
                                        <p:strVal val="visible"/>
                                      </p:to>
                                    </p:set>
                                    <p:animEffect transition="in" filter="fade">
                                      <p:cBhvr>
                                        <p:cTn id="10" dur="500"/>
                                        <p:tgtEl>
                                          <p:spTgt spid="2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anim calcmode="lin" valueType="num">
                                      <p:cBhvr additive="base">
                                        <p:cTn id="15" dur="500"/>
                                        <p:tgtEl>
                                          <p:spTgt spid="29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 calcmode="lin" valueType="num">
                                      <p:cBhvr additive="base">
                                        <p:cTn id="18" dur="500"/>
                                        <p:tgtEl>
                                          <p:spTgt spid="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286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sng" strike="noStrike" cap="none">
                <a:solidFill>
                  <a:schemeClr val="dk1"/>
                </a:solidFill>
                <a:latin typeface="Calibri"/>
                <a:ea typeface="Calibri"/>
                <a:cs typeface="Calibri"/>
                <a:sym typeface="Calibri"/>
              </a:rPr>
              <a:t>Steps of Cell Division – Asexual Reproduction &amp; Mitosis</a:t>
            </a:r>
          </a:p>
        </p:txBody>
      </p:sp>
      <p:sp>
        <p:nvSpPr>
          <p:cNvPr id="314" name="Shape 314"/>
          <p:cNvSpPr txBox="1"/>
          <p:nvPr/>
        </p:nvSpPr>
        <p:spPr>
          <a:xfrm>
            <a:off x="152400" y="1371600"/>
            <a:ext cx="4419600" cy="1446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Metaphase</a:t>
            </a:r>
          </a:p>
          <a:p>
            <a:pPr marL="0" marR="0" lvl="0" indent="0" algn="l" rtl="0">
              <a:spcBef>
                <a:spcPts val="0"/>
              </a:spcBef>
              <a:buSzPct val="25000"/>
              <a:buNone/>
            </a:pPr>
            <a:r>
              <a:rPr lang="en-US" sz="2200" b="1">
                <a:solidFill>
                  <a:schemeClr val="dk1"/>
                </a:solidFill>
                <a:latin typeface="Calibri"/>
                <a:ea typeface="Calibri"/>
                <a:cs typeface="Calibri"/>
                <a:sym typeface="Calibri"/>
              </a:rPr>
              <a:t>Chromosomes line up along the middle or </a:t>
            </a:r>
            <a:r>
              <a:rPr lang="en-US" sz="2200" b="1" u="sng">
                <a:solidFill>
                  <a:schemeClr val="dk1"/>
                </a:solidFill>
                <a:latin typeface="Calibri"/>
                <a:ea typeface="Calibri"/>
                <a:cs typeface="Calibri"/>
                <a:sym typeface="Calibri"/>
              </a:rPr>
              <a:t>equator</a:t>
            </a:r>
            <a:r>
              <a:rPr lang="en-US" sz="2200" b="1">
                <a:solidFill>
                  <a:schemeClr val="dk1"/>
                </a:solidFill>
                <a:latin typeface="Calibri"/>
                <a:ea typeface="Calibri"/>
                <a:cs typeface="Calibri"/>
                <a:sym typeface="Calibri"/>
              </a:rPr>
              <a:t> of the cell</a:t>
            </a:r>
          </a:p>
          <a:p>
            <a:pPr marL="0" marR="0" lvl="0" indent="0" algn="l" rtl="0">
              <a:spcBef>
                <a:spcPts val="0"/>
              </a:spcBef>
              <a:buNone/>
            </a:pPr>
            <a:endParaRPr sz="2200">
              <a:solidFill>
                <a:schemeClr val="dk1"/>
              </a:solidFill>
              <a:latin typeface="Calibri"/>
              <a:ea typeface="Calibri"/>
              <a:cs typeface="Calibri"/>
              <a:sym typeface="Calibri"/>
            </a:endParaRPr>
          </a:p>
        </p:txBody>
      </p:sp>
      <p:sp>
        <p:nvSpPr>
          <p:cNvPr id="315" name="Shape 315"/>
          <p:cNvSpPr txBox="1"/>
          <p:nvPr/>
        </p:nvSpPr>
        <p:spPr>
          <a:xfrm>
            <a:off x="152400" y="4572000"/>
            <a:ext cx="3962400" cy="1446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Anaphase</a:t>
            </a:r>
          </a:p>
          <a:p>
            <a:pPr marL="0" marR="0" lvl="0" indent="0" algn="l" rtl="0">
              <a:spcBef>
                <a:spcPts val="0"/>
              </a:spcBef>
              <a:buSzPct val="25000"/>
              <a:buNone/>
            </a:pPr>
            <a:r>
              <a:rPr lang="en-US" sz="2200" b="1">
                <a:solidFill>
                  <a:schemeClr val="dk1"/>
                </a:solidFill>
                <a:latin typeface="Calibri"/>
                <a:ea typeface="Calibri"/>
                <a:cs typeface="Calibri"/>
                <a:sym typeface="Calibri"/>
              </a:rPr>
              <a:t>The sister chromatids move toward opposite </a:t>
            </a:r>
            <a:r>
              <a:rPr lang="en-US" sz="2200" b="1" u="sng">
                <a:solidFill>
                  <a:schemeClr val="dk1"/>
                </a:solidFill>
                <a:latin typeface="Calibri"/>
                <a:ea typeface="Calibri"/>
                <a:cs typeface="Calibri"/>
                <a:sym typeface="Calibri"/>
              </a:rPr>
              <a:t>poles.</a:t>
            </a:r>
          </a:p>
          <a:p>
            <a:pPr marL="0" marR="0" lvl="0" indent="0" algn="l" rtl="0">
              <a:spcBef>
                <a:spcPts val="0"/>
              </a:spcBef>
              <a:buNone/>
            </a:pPr>
            <a:endParaRPr sz="2200">
              <a:solidFill>
                <a:schemeClr val="dk1"/>
              </a:solidFill>
              <a:latin typeface="Calibri"/>
              <a:ea typeface="Calibri"/>
              <a:cs typeface="Calibri"/>
              <a:sym typeface="Calibri"/>
            </a:endParaRPr>
          </a:p>
        </p:txBody>
      </p:sp>
      <p:pic>
        <p:nvPicPr>
          <p:cNvPr id="316" name="Shape 316"/>
          <p:cNvPicPr preferRelativeResize="0"/>
          <p:nvPr/>
        </p:nvPicPr>
        <p:blipFill rotWithShape="1">
          <a:blip r:embed="rId3">
            <a:alphaModFix/>
          </a:blip>
          <a:srcRect/>
          <a:stretch/>
        </p:blipFill>
        <p:spPr>
          <a:xfrm>
            <a:off x="4343400" y="4191000"/>
            <a:ext cx="2133600" cy="1814700"/>
          </a:xfrm>
          <a:prstGeom prst="rect">
            <a:avLst/>
          </a:prstGeom>
          <a:noFill/>
          <a:ln>
            <a:noFill/>
          </a:ln>
        </p:spPr>
      </p:pic>
      <p:pic>
        <p:nvPicPr>
          <p:cNvPr id="317" name="Shape 317"/>
          <p:cNvPicPr preferRelativeResize="0"/>
          <p:nvPr/>
        </p:nvPicPr>
        <p:blipFill rotWithShape="1">
          <a:blip r:embed="rId4">
            <a:alphaModFix/>
          </a:blip>
          <a:srcRect l="35853" t="38680" r="34569" b="40458"/>
          <a:stretch/>
        </p:blipFill>
        <p:spPr>
          <a:xfrm>
            <a:off x="4648200" y="1066800"/>
            <a:ext cx="1981200" cy="1981200"/>
          </a:xfrm>
          <a:prstGeom prst="rect">
            <a:avLst/>
          </a:prstGeom>
          <a:noFill/>
          <a:ln>
            <a:noFill/>
          </a:ln>
        </p:spPr>
      </p:pic>
      <p:sp>
        <p:nvSpPr>
          <p:cNvPr id="318" name="Shape 318"/>
          <p:cNvSpPr txBox="1"/>
          <p:nvPr/>
        </p:nvSpPr>
        <p:spPr>
          <a:xfrm>
            <a:off x="6934200" y="1066800"/>
            <a:ext cx="1752600" cy="2031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Centrioles</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Spindle fibers</a:t>
            </a:r>
          </a:p>
          <a:p>
            <a:pPr marL="0" marR="0" lvl="0" indent="0" algn="l" rtl="0">
              <a:spcBef>
                <a:spcPts val="0"/>
              </a:spcBef>
              <a:buNone/>
            </a:pPr>
            <a:endParaRPr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Centromere</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Chromosomes</a:t>
            </a:r>
          </a:p>
        </p:txBody>
      </p:sp>
      <p:sp>
        <p:nvSpPr>
          <p:cNvPr id="319" name="Shape 319"/>
          <p:cNvSpPr txBox="1"/>
          <p:nvPr/>
        </p:nvSpPr>
        <p:spPr>
          <a:xfrm>
            <a:off x="6858000" y="4038600"/>
            <a:ext cx="1752600" cy="2031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Centrioles</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Spindle fibers</a:t>
            </a:r>
          </a:p>
          <a:p>
            <a:pPr marL="0" marR="0" lvl="0" indent="0" algn="l" rtl="0">
              <a:spcBef>
                <a:spcPts val="0"/>
              </a:spcBef>
              <a:buNone/>
            </a:pPr>
            <a:endParaRPr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Centromere</a:t>
            </a:r>
            <a:br>
              <a:rPr lang="en-US" sz="1800" b="1">
                <a:solidFill>
                  <a:schemeClr val="dk1"/>
                </a:solidFill>
                <a:latin typeface="Calibri"/>
                <a:ea typeface="Calibri"/>
                <a:cs typeface="Calibri"/>
                <a:sym typeface="Calibri"/>
              </a:rPr>
            </a:br>
            <a:endParaRPr lang="en-US" sz="1800" b="1">
              <a:solidFill>
                <a:schemeClr val="dk1"/>
              </a:solidFill>
              <a:latin typeface="Calibri"/>
              <a:ea typeface="Calibri"/>
              <a:cs typeface="Calibri"/>
              <a:sym typeface="Calibri"/>
            </a:endParaRPr>
          </a:p>
          <a:p>
            <a:pPr marL="0" marR="0" lvl="0" indent="0" algn="l" rtl="0">
              <a:spcBef>
                <a:spcPts val="0"/>
              </a:spcBef>
              <a:buSzPct val="25000"/>
              <a:buNone/>
            </a:pPr>
            <a:r>
              <a:rPr lang="en-US" sz="1800" b="1">
                <a:solidFill>
                  <a:schemeClr val="dk1"/>
                </a:solidFill>
                <a:latin typeface="Calibri"/>
                <a:ea typeface="Calibri"/>
                <a:cs typeface="Calibri"/>
                <a:sym typeface="Calibri"/>
              </a:rPr>
              <a:t>Chromosomes</a:t>
            </a:r>
          </a:p>
        </p:txBody>
      </p:sp>
      <p:cxnSp>
        <p:nvCxnSpPr>
          <p:cNvPr id="320" name="Shape 320"/>
          <p:cNvCxnSpPr/>
          <p:nvPr/>
        </p:nvCxnSpPr>
        <p:spPr>
          <a:xfrm flipH="1">
            <a:off x="6324600" y="1295400"/>
            <a:ext cx="685800" cy="609600"/>
          </a:xfrm>
          <a:prstGeom prst="straightConnector1">
            <a:avLst/>
          </a:prstGeom>
          <a:noFill/>
          <a:ln w="19050" cap="flat" cmpd="sng">
            <a:solidFill>
              <a:schemeClr val="dk1"/>
            </a:solidFill>
            <a:prstDash val="solid"/>
            <a:round/>
            <a:headEnd type="none" w="med" len="med"/>
            <a:tailEnd type="stealth" w="lg" len="lg"/>
          </a:ln>
        </p:spPr>
      </p:cxnSp>
      <p:cxnSp>
        <p:nvCxnSpPr>
          <p:cNvPr id="321" name="Shape 321"/>
          <p:cNvCxnSpPr/>
          <p:nvPr/>
        </p:nvCxnSpPr>
        <p:spPr>
          <a:xfrm flipH="1">
            <a:off x="6172200" y="1828800"/>
            <a:ext cx="838200" cy="533400"/>
          </a:xfrm>
          <a:prstGeom prst="straightConnector1">
            <a:avLst/>
          </a:prstGeom>
          <a:noFill/>
          <a:ln w="19050" cap="flat" cmpd="sng">
            <a:solidFill>
              <a:schemeClr val="dk1"/>
            </a:solidFill>
            <a:prstDash val="solid"/>
            <a:round/>
            <a:headEnd type="none" w="med" len="med"/>
            <a:tailEnd type="stealth" w="lg" len="lg"/>
          </a:ln>
        </p:spPr>
      </p:cxnSp>
      <p:cxnSp>
        <p:nvCxnSpPr>
          <p:cNvPr id="322" name="Shape 322"/>
          <p:cNvCxnSpPr/>
          <p:nvPr/>
        </p:nvCxnSpPr>
        <p:spPr>
          <a:xfrm flipH="1">
            <a:off x="5638800" y="2362200"/>
            <a:ext cx="1371600" cy="304800"/>
          </a:xfrm>
          <a:prstGeom prst="straightConnector1">
            <a:avLst/>
          </a:prstGeom>
          <a:noFill/>
          <a:ln w="19050" cap="flat" cmpd="sng">
            <a:solidFill>
              <a:schemeClr val="dk1"/>
            </a:solidFill>
            <a:prstDash val="solid"/>
            <a:round/>
            <a:headEnd type="none" w="med" len="med"/>
            <a:tailEnd type="stealth" w="lg" len="lg"/>
          </a:ln>
        </p:spPr>
      </p:cxnSp>
      <p:cxnSp>
        <p:nvCxnSpPr>
          <p:cNvPr id="323" name="Shape 323"/>
          <p:cNvCxnSpPr/>
          <p:nvPr/>
        </p:nvCxnSpPr>
        <p:spPr>
          <a:xfrm rot="10800000">
            <a:off x="5791200" y="2743200"/>
            <a:ext cx="1219200" cy="152400"/>
          </a:xfrm>
          <a:prstGeom prst="straightConnector1">
            <a:avLst/>
          </a:prstGeom>
          <a:noFill/>
          <a:ln w="19050" cap="flat" cmpd="sng">
            <a:solidFill>
              <a:schemeClr val="dk1"/>
            </a:solidFill>
            <a:prstDash val="solid"/>
            <a:round/>
            <a:headEnd type="none" w="med" len="med"/>
            <a:tailEnd type="stealth" w="lg" len="lg"/>
          </a:ln>
        </p:spPr>
      </p:cxnSp>
      <p:cxnSp>
        <p:nvCxnSpPr>
          <p:cNvPr id="324" name="Shape 324"/>
          <p:cNvCxnSpPr/>
          <p:nvPr/>
        </p:nvCxnSpPr>
        <p:spPr>
          <a:xfrm flipH="1">
            <a:off x="6096000" y="4191000"/>
            <a:ext cx="838200" cy="762000"/>
          </a:xfrm>
          <a:prstGeom prst="straightConnector1">
            <a:avLst/>
          </a:prstGeom>
          <a:noFill/>
          <a:ln w="19050" cap="flat" cmpd="sng">
            <a:solidFill>
              <a:schemeClr val="dk1"/>
            </a:solidFill>
            <a:prstDash val="solid"/>
            <a:round/>
            <a:headEnd type="none" w="med" len="med"/>
            <a:tailEnd type="stealth" w="lg" len="lg"/>
          </a:ln>
        </p:spPr>
      </p:cxnSp>
      <p:cxnSp>
        <p:nvCxnSpPr>
          <p:cNvPr id="325" name="Shape 325"/>
          <p:cNvCxnSpPr/>
          <p:nvPr/>
        </p:nvCxnSpPr>
        <p:spPr>
          <a:xfrm flipH="1">
            <a:off x="6096000" y="4800600"/>
            <a:ext cx="838200" cy="457200"/>
          </a:xfrm>
          <a:prstGeom prst="straightConnector1">
            <a:avLst/>
          </a:prstGeom>
          <a:noFill/>
          <a:ln w="19050" cap="flat" cmpd="sng">
            <a:solidFill>
              <a:schemeClr val="dk1"/>
            </a:solidFill>
            <a:prstDash val="solid"/>
            <a:round/>
            <a:headEnd type="none" w="med" len="med"/>
            <a:tailEnd type="stealth" w="lg" len="lg"/>
          </a:ln>
        </p:spPr>
      </p:cxnSp>
      <p:cxnSp>
        <p:nvCxnSpPr>
          <p:cNvPr id="326" name="Shape 326"/>
          <p:cNvCxnSpPr/>
          <p:nvPr/>
        </p:nvCxnSpPr>
        <p:spPr>
          <a:xfrm flipH="1">
            <a:off x="5867400" y="5334000"/>
            <a:ext cx="1066800" cy="76200"/>
          </a:xfrm>
          <a:prstGeom prst="straightConnector1">
            <a:avLst/>
          </a:prstGeom>
          <a:noFill/>
          <a:ln w="19050" cap="flat" cmpd="sng">
            <a:solidFill>
              <a:schemeClr val="dk1"/>
            </a:solidFill>
            <a:prstDash val="solid"/>
            <a:round/>
            <a:headEnd type="none" w="med" len="med"/>
            <a:tailEnd type="stealth" w="lg" len="lg"/>
          </a:ln>
        </p:spPr>
      </p:cxnSp>
      <p:cxnSp>
        <p:nvCxnSpPr>
          <p:cNvPr id="327" name="Shape 327"/>
          <p:cNvCxnSpPr/>
          <p:nvPr/>
        </p:nvCxnSpPr>
        <p:spPr>
          <a:xfrm rot="10800000">
            <a:off x="5105400" y="5334000"/>
            <a:ext cx="1905000" cy="609600"/>
          </a:xfrm>
          <a:prstGeom prst="straightConnector1">
            <a:avLst/>
          </a:prstGeom>
          <a:noFill/>
          <a:ln w="19050" cap="flat" cmpd="sng">
            <a:solidFill>
              <a:schemeClr val="dk1"/>
            </a:solidFill>
            <a:prstDash val="solid"/>
            <a:round/>
            <a:headEnd type="none" w="med" len="med"/>
            <a:tailEnd type="stealth" w="lg" len="lg"/>
          </a:ln>
        </p:spPr>
      </p:cxnSp>
      <p:sp>
        <p:nvSpPr>
          <p:cNvPr id="328" name="Shape 328"/>
          <p:cNvSpPr/>
          <p:nvPr/>
        </p:nvSpPr>
        <p:spPr>
          <a:xfrm>
            <a:off x="98675" y="1299225"/>
            <a:ext cx="3962400" cy="1299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0" y="4572000"/>
            <a:ext cx="3962400" cy="1299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18"/>
                                        </p:tgtEl>
                                        <p:attrNameLst>
                                          <p:attrName>style.visibility</p:attrName>
                                        </p:attrNameLst>
                                      </p:cBhvr>
                                      <p:to>
                                        <p:strVal val="visible"/>
                                      </p:to>
                                    </p:set>
                                    <p:anim calcmode="lin" valueType="num">
                                      <p:cBhvr additive="base">
                                        <p:cTn id="15" dur="500"/>
                                        <p:tgtEl>
                                          <p:spTgt spid="31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9"/>
                                        </p:tgtEl>
                                        <p:attrNameLst>
                                          <p:attrName>style.visibility</p:attrName>
                                        </p:attrNameLst>
                                      </p:cBhvr>
                                      <p:to>
                                        <p:strVal val="visible"/>
                                      </p:to>
                                    </p:set>
                                    <p:anim calcmode="lin" valueType="num">
                                      <p:cBhvr additive="base">
                                        <p:cTn id="18" dur="500"/>
                                        <p:tgtEl>
                                          <p:spTgt spid="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p:nvPr/>
        </p:nvSpPr>
        <p:spPr>
          <a:xfrm>
            <a:off x="228600" y="838200"/>
            <a:ext cx="4648200" cy="2123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Telophase</a:t>
            </a:r>
          </a:p>
          <a:p>
            <a:pPr marL="0" marR="0" lvl="0" indent="0" algn="l" rtl="0">
              <a:spcBef>
                <a:spcPts val="0"/>
              </a:spcBef>
              <a:buClr>
                <a:schemeClr val="dk1"/>
              </a:buClr>
              <a:buSzPct val="100000"/>
              <a:buFont typeface="Arial"/>
              <a:buChar char="•"/>
            </a:pPr>
            <a:r>
              <a:rPr lang="en-US" sz="2200" b="1">
                <a:solidFill>
                  <a:schemeClr val="dk1"/>
                </a:solidFill>
                <a:latin typeface="Calibri"/>
                <a:ea typeface="Calibri"/>
                <a:cs typeface="Calibri"/>
                <a:sym typeface="Calibri"/>
              </a:rPr>
              <a:t>  Spindle fibers break down (disappear)</a:t>
            </a:r>
          </a:p>
          <a:p>
            <a:pPr marL="0" marR="0" lvl="0" indent="0" algn="l" rtl="0">
              <a:spcBef>
                <a:spcPts val="0"/>
              </a:spcBef>
              <a:buClr>
                <a:schemeClr val="dk1"/>
              </a:buClr>
              <a:buSzPct val="100000"/>
              <a:buFont typeface="Arial"/>
              <a:buChar char="•"/>
            </a:pPr>
            <a:r>
              <a:rPr lang="en-US" sz="2200" b="1">
                <a:solidFill>
                  <a:schemeClr val="dk1"/>
                </a:solidFill>
                <a:latin typeface="Calibri"/>
                <a:ea typeface="Calibri"/>
                <a:cs typeface="Calibri"/>
                <a:sym typeface="Calibri"/>
              </a:rPr>
              <a:t>  Chromosomes uncoil into chromatin</a:t>
            </a:r>
          </a:p>
          <a:p>
            <a:pPr marL="0" marR="0" lvl="0" indent="0" algn="l" rtl="0">
              <a:spcBef>
                <a:spcPts val="0"/>
              </a:spcBef>
              <a:buClr>
                <a:schemeClr val="dk1"/>
              </a:buClr>
              <a:buSzPct val="100000"/>
              <a:buFont typeface="Arial"/>
              <a:buChar char="•"/>
            </a:pPr>
            <a:r>
              <a:rPr lang="en-US" sz="2200" b="1">
                <a:solidFill>
                  <a:schemeClr val="dk1"/>
                </a:solidFill>
                <a:latin typeface="Calibri"/>
                <a:ea typeface="Calibri"/>
                <a:cs typeface="Calibri"/>
                <a:sym typeface="Calibri"/>
              </a:rPr>
              <a:t>  Two nuclear envelopes form around chromatin</a:t>
            </a:r>
          </a:p>
        </p:txBody>
      </p:sp>
      <p:sp>
        <p:nvSpPr>
          <p:cNvPr id="336" name="Shape 336"/>
          <p:cNvSpPr txBox="1"/>
          <p:nvPr/>
        </p:nvSpPr>
        <p:spPr>
          <a:xfrm>
            <a:off x="228600" y="4648200"/>
            <a:ext cx="3886200" cy="1446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Cytokinesis</a:t>
            </a:r>
          </a:p>
          <a:p>
            <a:pPr marL="0" marR="0" lvl="0" indent="0" algn="l" rtl="0">
              <a:spcBef>
                <a:spcPts val="0"/>
              </a:spcBef>
              <a:buSzPct val="25000"/>
              <a:buNone/>
            </a:pPr>
            <a:r>
              <a:rPr lang="en-US" sz="2200" b="1">
                <a:solidFill>
                  <a:schemeClr val="dk1"/>
                </a:solidFill>
                <a:latin typeface="Calibri"/>
                <a:ea typeface="Calibri"/>
                <a:cs typeface="Calibri"/>
                <a:sym typeface="Calibri"/>
              </a:rPr>
              <a:t>Cytoplasm divides forming two identical cells.</a:t>
            </a:r>
          </a:p>
          <a:p>
            <a:pPr marL="0" marR="0" lvl="0" indent="0" algn="l" rtl="0">
              <a:spcBef>
                <a:spcPts val="0"/>
              </a:spcBef>
              <a:buNone/>
            </a:pPr>
            <a:endParaRPr sz="2200">
              <a:solidFill>
                <a:schemeClr val="dk1"/>
              </a:solidFill>
              <a:latin typeface="Calibri"/>
              <a:ea typeface="Calibri"/>
              <a:cs typeface="Calibri"/>
              <a:sym typeface="Calibri"/>
            </a:endParaRPr>
          </a:p>
        </p:txBody>
      </p:sp>
      <p:sp>
        <p:nvSpPr>
          <p:cNvPr id="337" name="Shape 337"/>
          <p:cNvSpPr txBox="1">
            <a:spLocks noGrp="1"/>
          </p:cNvSpPr>
          <p:nvPr>
            <p:ph type="title"/>
          </p:nvPr>
        </p:nvSpPr>
        <p:spPr>
          <a:xfrm>
            <a:off x="228600" y="0"/>
            <a:ext cx="8686800" cy="533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sng" strike="noStrike" cap="none">
                <a:solidFill>
                  <a:schemeClr val="dk1"/>
                </a:solidFill>
                <a:latin typeface="Calibri"/>
                <a:ea typeface="Calibri"/>
                <a:cs typeface="Calibri"/>
                <a:sym typeface="Calibri"/>
              </a:rPr>
              <a:t>Steps of Cell Division – Asexual Reproduction &amp; Mitosis</a:t>
            </a:r>
          </a:p>
        </p:txBody>
      </p:sp>
      <p:pic>
        <p:nvPicPr>
          <p:cNvPr id="338" name="Shape 338"/>
          <p:cNvPicPr preferRelativeResize="0"/>
          <p:nvPr/>
        </p:nvPicPr>
        <p:blipFill rotWithShape="1">
          <a:blip r:embed="rId3">
            <a:alphaModFix/>
          </a:blip>
          <a:srcRect l="31834" t="78070" r="28940"/>
          <a:stretch/>
        </p:blipFill>
        <p:spPr>
          <a:xfrm>
            <a:off x="4876800" y="914400"/>
            <a:ext cx="3016500" cy="2019300"/>
          </a:xfrm>
          <a:prstGeom prst="rect">
            <a:avLst/>
          </a:prstGeom>
          <a:noFill/>
          <a:ln>
            <a:noFill/>
          </a:ln>
        </p:spPr>
      </p:pic>
      <p:sp>
        <p:nvSpPr>
          <p:cNvPr id="339" name="Shape 339"/>
          <p:cNvSpPr txBox="1"/>
          <p:nvPr/>
        </p:nvSpPr>
        <p:spPr>
          <a:xfrm>
            <a:off x="4648200" y="3429000"/>
            <a:ext cx="41148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Centrioles       Nucleus        Chromosomes</a:t>
            </a:r>
          </a:p>
          <a:p>
            <a:pPr marL="0" marR="0" lvl="0" indent="0" algn="l" rtl="0">
              <a:spcBef>
                <a:spcPts val="0"/>
              </a:spcBef>
              <a:buSzPct val="25000"/>
              <a:buNone/>
            </a:pPr>
            <a:r>
              <a:rPr lang="en-US" sz="1800">
                <a:solidFill>
                  <a:schemeClr val="dk1"/>
                </a:solidFill>
                <a:latin typeface="Calibri"/>
                <a:ea typeface="Calibri"/>
                <a:cs typeface="Calibri"/>
                <a:sym typeface="Calibri"/>
              </a:rPr>
              <a: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Chromatin</a:t>
            </a:r>
          </a:p>
        </p:txBody>
      </p:sp>
      <p:cxnSp>
        <p:nvCxnSpPr>
          <p:cNvPr id="340" name="Shape 340"/>
          <p:cNvCxnSpPr/>
          <p:nvPr/>
        </p:nvCxnSpPr>
        <p:spPr>
          <a:xfrm rot="10800000" flipH="1">
            <a:off x="5105400" y="2133600"/>
            <a:ext cx="76200" cy="1371600"/>
          </a:xfrm>
          <a:prstGeom prst="straightConnector1">
            <a:avLst/>
          </a:prstGeom>
          <a:noFill/>
          <a:ln w="25400" cap="flat" cmpd="sng">
            <a:solidFill>
              <a:schemeClr val="dk1"/>
            </a:solidFill>
            <a:prstDash val="solid"/>
            <a:round/>
            <a:headEnd type="none" w="med" len="med"/>
            <a:tailEnd type="stealth" w="lg" len="lg"/>
          </a:ln>
        </p:spPr>
      </p:cxnSp>
      <p:cxnSp>
        <p:nvCxnSpPr>
          <p:cNvPr id="341" name="Shape 341"/>
          <p:cNvCxnSpPr/>
          <p:nvPr/>
        </p:nvCxnSpPr>
        <p:spPr>
          <a:xfrm rot="10800000">
            <a:off x="6096000" y="2590800"/>
            <a:ext cx="304800" cy="914400"/>
          </a:xfrm>
          <a:prstGeom prst="straightConnector1">
            <a:avLst/>
          </a:prstGeom>
          <a:noFill/>
          <a:ln w="25400" cap="flat" cmpd="sng">
            <a:solidFill>
              <a:schemeClr val="dk1"/>
            </a:solidFill>
            <a:prstDash val="solid"/>
            <a:round/>
            <a:headEnd type="none" w="med" len="med"/>
            <a:tailEnd type="stealth" w="lg" len="lg"/>
          </a:ln>
        </p:spPr>
      </p:cxnSp>
      <p:cxnSp>
        <p:nvCxnSpPr>
          <p:cNvPr id="342" name="Shape 342"/>
          <p:cNvCxnSpPr/>
          <p:nvPr/>
        </p:nvCxnSpPr>
        <p:spPr>
          <a:xfrm rot="10800000">
            <a:off x="7010400" y="2286000"/>
            <a:ext cx="609600" cy="1219200"/>
          </a:xfrm>
          <a:prstGeom prst="straightConnector1">
            <a:avLst/>
          </a:prstGeom>
          <a:noFill/>
          <a:ln w="25400" cap="flat" cmpd="sng">
            <a:solidFill>
              <a:schemeClr val="dk1"/>
            </a:solidFill>
            <a:prstDash val="solid"/>
            <a:round/>
            <a:headEnd type="none" w="med" len="med"/>
            <a:tailEnd type="stealth" w="lg" len="lg"/>
          </a:ln>
        </p:spPr>
      </p:cxnSp>
      <p:pic>
        <p:nvPicPr>
          <p:cNvPr id="343" name="Shape 343"/>
          <p:cNvPicPr preferRelativeResize="0"/>
          <p:nvPr/>
        </p:nvPicPr>
        <p:blipFill rotWithShape="1">
          <a:blip r:embed="rId4">
            <a:alphaModFix/>
          </a:blip>
          <a:srcRect/>
          <a:stretch/>
        </p:blipFill>
        <p:spPr>
          <a:xfrm>
            <a:off x="4648200" y="4419600"/>
            <a:ext cx="3768300" cy="1676400"/>
          </a:xfrm>
          <a:prstGeom prst="rect">
            <a:avLst/>
          </a:prstGeom>
          <a:noFill/>
          <a:ln>
            <a:noFill/>
          </a:ln>
        </p:spPr>
      </p:pic>
      <p:cxnSp>
        <p:nvCxnSpPr>
          <p:cNvPr id="344" name="Shape 344"/>
          <p:cNvCxnSpPr/>
          <p:nvPr/>
        </p:nvCxnSpPr>
        <p:spPr>
          <a:xfrm>
            <a:off x="5181600" y="3657600"/>
            <a:ext cx="0" cy="1143000"/>
          </a:xfrm>
          <a:prstGeom prst="straightConnector1">
            <a:avLst/>
          </a:prstGeom>
          <a:noFill/>
          <a:ln w="25400" cap="flat" cmpd="sng">
            <a:solidFill>
              <a:schemeClr val="dk1"/>
            </a:solidFill>
            <a:prstDash val="solid"/>
            <a:round/>
            <a:headEnd type="none" w="med" len="med"/>
            <a:tailEnd type="stealth" w="lg" len="lg"/>
          </a:ln>
        </p:spPr>
      </p:cxnSp>
      <p:cxnSp>
        <p:nvCxnSpPr>
          <p:cNvPr id="345" name="Shape 345"/>
          <p:cNvCxnSpPr/>
          <p:nvPr/>
        </p:nvCxnSpPr>
        <p:spPr>
          <a:xfrm flipH="1">
            <a:off x="5867400" y="3733800"/>
            <a:ext cx="457200" cy="1295400"/>
          </a:xfrm>
          <a:prstGeom prst="straightConnector1">
            <a:avLst/>
          </a:prstGeom>
          <a:noFill/>
          <a:ln w="25400" cap="flat" cmpd="sng">
            <a:solidFill>
              <a:schemeClr val="dk1"/>
            </a:solidFill>
            <a:prstDash val="solid"/>
            <a:round/>
            <a:headEnd type="none" w="med" len="med"/>
            <a:tailEnd type="stealth" w="lg" len="lg"/>
          </a:ln>
        </p:spPr>
      </p:cxnSp>
      <p:cxnSp>
        <p:nvCxnSpPr>
          <p:cNvPr id="346" name="Shape 346"/>
          <p:cNvCxnSpPr/>
          <p:nvPr/>
        </p:nvCxnSpPr>
        <p:spPr>
          <a:xfrm flipH="1">
            <a:off x="7543800" y="4267200"/>
            <a:ext cx="152400" cy="990600"/>
          </a:xfrm>
          <a:prstGeom prst="straightConnector1">
            <a:avLst/>
          </a:prstGeom>
          <a:noFill/>
          <a:ln w="25400" cap="flat" cmpd="sng">
            <a:solidFill>
              <a:schemeClr val="dk1"/>
            </a:solidFill>
            <a:prstDash val="solid"/>
            <a:round/>
            <a:headEnd type="none" w="med" len="med"/>
            <a:tailEnd type="stealth" w="lg" len="lg"/>
          </a:ln>
        </p:spPr>
      </p:cxnSp>
      <p:sp>
        <p:nvSpPr>
          <p:cNvPr id="347" name="Shape 347"/>
          <p:cNvSpPr/>
          <p:nvPr/>
        </p:nvSpPr>
        <p:spPr>
          <a:xfrm>
            <a:off x="180900" y="822300"/>
            <a:ext cx="4210200" cy="2532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8" name="Shape 348"/>
          <p:cNvSpPr/>
          <p:nvPr/>
        </p:nvSpPr>
        <p:spPr>
          <a:xfrm>
            <a:off x="190500" y="4608150"/>
            <a:ext cx="3962400" cy="1299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par>
                                <p:cTn id="8" presetID="10" presetClass="entr" presetSubtype="0" fill="hold" nodeType="withEffect">
                                  <p:stCondLst>
                                    <p:cond delay="0"/>
                                  </p:stCondLst>
                                  <p:childTnLst>
                                    <p:set>
                                      <p:cBhvr>
                                        <p:cTn id="9" dur="1" fill="hold">
                                          <p:stCondLst>
                                            <p:cond delay="0"/>
                                          </p:stCondLst>
                                        </p:cTn>
                                        <p:tgtEl>
                                          <p:spTgt spid="343"/>
                                        </p:tgtEl>
                                        <p:attrNameLst>
                                          <p:attrName>style.visibility</p:attrName>
                                        </p:attrNameLst>
                                      </p:cBhvr>
                                      <p:to>
                                        <p:strVal val="visible"/>
                                      </p:to>
                                    </p:set>
                                    <p:animEffect transition="in" filter="fade">
                                      <p:cBhvr>
                                        <p:cTn id="10" dur="500"/>
                                        <p:tgtEl>
                                          <p:spTgt spid="3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9"/>
                                        </p:tgtEl>
                                        <p:attrNameLst>
                                          <p:attrName>style.visibility</p:attrName>
                                        </p:attrNameLst>
                                      </p:cBhvr>
                                      <p:to>
                                        <p:strVal val="visible"/>
                                      </p:to>
                                    </p:set>
                                    <p:anim calcmode="lin" valueType="num">
                                      <p:cBhvr additive="base">
                                        <p:cTn id="15" dur="500"/>
                                        <p:tgtEl>
                                          <p:spTgt spid="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304800" y="762000"/>
            <a:ext cx="3581400" cy="5262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Interphase</a:t>
            </a: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SzPct val="25000"/>
              <a:buNone/>
            </a:pPr>
            <a:r>
              <a:rPr lang="en-US" sz="2800" b="1">
                <a:solidFill>
                  <a:schemeClr val="dk1"/>
                </a:solidFill>
                <a:latin typeface="Calibri"/>
                <a:ea typeface="Calibri"/>
                <a:cs typeface="Calibri"/>
                <a:sym typeface="Calibri"/>
              </a:rPr>
              <a:t>Prophase</a:t>
            </a: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SzPct val="25000"/>
              <a:buNone/>
            </a:pPr>
            <a:r>
              <a:rPr lang="en-US" sz="2800" b="1">
                <a:solidFill>
                  <a:schemeClr val="dk1"/>
                </a:solidFill>
                <a:latin typeface="Calibri"/>
                <a:ea typeface="Calibri"/>
                <a:cs typeface="Calibri"/>
                <a:sym typeface="Calibri"/>
              </a:rPr>
              <a:t>Metaphase</a:t>
            </a:r>
          </a:p>
        </p:txBody>
      </p:sp>
      <p:pic>
        <p:nvPicPr>
          <p:cNvPr id="354" name="Shape 354" descr="mhtml:file:///Y:\BioLabs\Mitosis%20Micrographs%20Stages.mht!http://www.bioweb.uncc.edu/biol1110/a-inter.jpg"/>
          <p:cNvPicPr preferRelativeResize="0"/>
          <p:nvPr/>
        </p:nvPicPr>
        <p:blipFill rotWithShape="1">
          <a:blip r:embed="rId3">
            <a:alphaModFix/>
          </a:blip>
          <a:srcRect t="9245" r="24230" b="10984"/>
          <a:stretch/>
        </p:blipFill>
        <p:spPr>
          <a:xfrm>
            <a:off x="2667000" y="685800"/>
            <a:ext cx="1905000" cy="1752600"/>
          </a:xfrm>
          <a:prstGeom prst="rect">
            <a:avLst/>
          </a:prstGeom>
          <a:noFill/>
          <a:ln>
            <a:noFill/>
          </a:ln>
        </p:spPr>
      </p:pic>
      <p:pic>
        <p:nvPicPr>
          <p:cNvPr id="355" name="Shape 355" descr="mhtml:file:///Y:\BioLabs\Mitosis%20Micrographs%20Stages.mht!http://www.bioweb.uncc.edu/biol1110/a-pro.jpg"/>
          <p:cNvPicPr preferRelativeResize="0"/>
          <p:nvPr/>
        </p:nvPicPr>
        <p:blipFill rotWithShape="1">
          <a:blip r:embed="rId4">
            <a:alphaModFix/>
          </a:blip>
          <a:srcRect r="9584" b="6933"/>
          <a:stretch/>
        </p:blipFill>
        <p:spPr>
          <a:xfrm>
            <a:off x="2590800" y="2971800"/>
            <a:ext cx="2133600" cy="1676400"/>
          </a:xfrm>
          <a:prstGeom prst="rect">
            <a:avLst/>
          </a:prstGeom>
          <a:noFill/>
          <a:ln>
            <a:noFill/>
          </a:ln>
        </p:spPr>
      </p:pic>
      <p:pic>
        <p:nvPicPr>
          <p:cNvPr id="356" name="Shape 356" descr="mhtml:file:///Y:\BioLabs\Mitosis%20Micrographs%20Stages.mht!http://www.bioweb.uncc.edu/biol1110/p-meta.jpg"/>
          <p:cNvPicPr preferRelativeResize="0"/>
          <p:nvPr/>
        </p:nvPicPr>
        <p:blipFill rotWithShape="1">
          <a:blip r:embed="rId5">
            <a:alphaModFix/>
          </a:blip>
          <a:srcRect l="5232" r="15117" b="16860"/>
          <a:stretch/>
        </p:blipFill>
        <p:spPr>
          <a:xfrm>
            <a:off x="6400800" y="5105400"/>
            <a:ext cx="1752600" cy="1752600"/>
          </a:xfrm>
          <a:prstGeom prst="rect">
            <a:avLst/>
          </a:prstGeom>
          <a:noFill/>
          <a:ln>
            <a:noFill/>
          </a:ln>
        </p:spPr>
      </p:pic>
      <p:pic>
        <p:nvPicPr>
          <p:cNvPr id="357" name="Shape 357" descr="mhtml:file:///Y:\BioLabs\Mitosis%20Micrographs%20Stages.mht!http://www.bioweb.uncc.edu/biol1110/p-inter.jpg"/>
          <p:cNvPicPr preferRelativeResize="0"/>
          <p:nvPr/>
        </p:nvPicPr>
        <p:blipFill rotWithShape="1">
          <a:blip r:embed="rId6">
            <a:alphaModFix/>
          </a:blip>
          <a:srcRect t="14449" b="15028"/>
          <a:stretch/>
        </p:blipFill>
        <p:spPr>
          <a:xfrm>
            <a:off x="6400800" y="838200"/>
            <a:ext cx="1981200" cy="1524000"/>
          </a:xfrm>
          <a:prstGeom prst="rect">
            <a:avLst/>
          </a:prstGeom>
          <a:noFill/>
          <a:ln>
            <a:noFill/>
          </a:ln>
        </p:spPr>
      </p:pic>
      <p:pic>
        <p:nvPicPr>
          <p:cNvPr id="358" name="Shape 358" descr="mhtml:file:///Y:\BioLabs\Mitosis%20Micrographs%20Stages.mht!http://www.bioweb.uncc.edu/biol1110/a-meta.jpg"/>
          <p:cNvPicPr preferRelativeResize="0"/>
          <p:nvPr/>
        </p:nvPicPr>
        <p:blipFill rotWithShape="1">
          <a:blip r:embed="rId7">
            <a:alphaModFix/>
          </a:blip>
          <a:srcRect r="12141"/>
          <a:stretch/>
        </p:blipFill>
        <p:spPr>
          <a:xfrm>
            <a:off x="2743200" y="5105400"/>
            <a:ext cx="1905000" cy="1752600"/>
          </a:xfrm>
          <a:prstGeom prst="rect">
            <a:avLst/>
          </a:prstGeom>
          <a:noFill/>
          <a:ln>
            <a:noFill/>
          </a:ln>
        </p:spPr>
      </p:pic>
      <p:pic>
        <p:nvPicPr>
          <p:cNvPr id="359" name="Shape 359" descr="mhtml:file:///Y:\BioLabs\Mitosis%20Micrographs%20Stages.mht!http://www.bioweb.uncc.edu/biol1110/p-pro.jpg"/>
          <p:cNvPicPr preferRelativeResize="0"/>
          <p:nvPr/>
        </p:nvPicPr>
        <p:blipFill rotWithShape="1">
          <a:blip r:embed="rId8">
            <a:alphaModFix/>
          </a:blip>
          <a:srcRect t="6144" r="13963" b="15084"/>
          <a:stretch/>
        </p:blipFill>
        <p:spPr>
          <a:xfrm>
            <a:off x="6324600" y="2743200"/>
            <a:ext cx="1828800" cy="1905000"/>
          </a:xfrm>
          <a:prstGeom prst="rect">
            <a:avLst/>
          </a:prstGeom>
          <a:noFill/>
          <a:ln>
            <a:noFill/>
          </a:ln>
        </p:spPr>
      </p:pic>
      <p:sp>
        <p:nvSpPr>
          <p:cNvPr id="360" name="Shape 360"/>
          <p:cNvSpPr txBox="1">
            <a:spLocks noGrp="1"/>
          </p:cNvSpPr>
          <p:nvPr>
            <p:ph type="title"/>
          </p:nvPr>
        </p:nvSpPr>
        <p:spPr>
          <a:xfrm>
            <a:off x="2133600" y="0"/>
            <a:ext cx="7010400" cy="7923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Animal       vs.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par>
                                <p:cTn id="8" presetID="10" presetClass="entr" presetSubtype="0"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500"/>
                                        <p:tgtEl>
                                          <p:spTgt spid="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500"/>
                                        <p:tgtEl>
                                          <p:spTgt spid="355"/>
                                        </p:tgtEl>
                                      </p:cBhvr>
                                    </p:animEffect>
                                  </p:childTnLst>
                                </p:cTn>
                              </p:par>
                              <p:par>
                                <p:cTn id="16" presetID="10" presetClass="entr" presetSubtype="0" fill="hold" nodeType="withEffect">
                                  <p:stCondLst>
                                    <p:cond delay="0"/>
                                  </p:stCondLst>
                                  <p:childTnLst>
                                    <p:set>
                                      <p:cBhvr>
                                        <p:cTn id="17" dur="1" fill="hold">
                                          <p:stCondLst>
                                            <p:cond delay="0"/>
                                          </p:stCondLst>
                                        </p:cTn>
                                        <p:tgtEl>
                                          <p:spTgt spid="359"/>
                                        </p:tgtEl>
                                        <p:attrNameLst>
                                          <p:attrName>style.visibility</p:attrName>
                                        </p:attrNameLst>
                                      </p:cBhvr>
                                      <p:to>
                                        <p:strVal val="visible"/>
                                      </p:to>
                                    </p:set>
                                    <p:animEffect transition="in" filter="fade">
                                      <p:cBhvr>
                                        <p:cTn id="18" dur="500"/>
                                        <p:tgtEl>
                                          <p:spTgt spid="3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8"/>
                                        </p:tgtEl>
                                        <p:attrNameLst>
                                          <p:attrName>style.visibility</p:attrName>
                                        </p:attrNameLst>
                                      </p:cBhvr>
                                      <p:to>
                                        <p:strVal val="visible"/>
                                      </p:to>
                                    </p:set>
                                    <p:animEffect transition="in" filter="fade">
                                      <p:cBhvr>
                                        <p:cTn id="23" dur="500"/>
                                        <p:tgtEl>
                                          <p:spTgt spid="358"/>
                                        </p:tgtEl>
                                      </p:cBhvr>
                                    </p:animEffect>
                                  </p:childTnLst>
                                </p:cTn>
                              </p:par>
                              <p:par>
                                <p:cTn id="24" presetID="10" presetClass="entr" presetSubtype="0" fill="hold" nodeType="withEffect">
                                  <p:stCondLst>
                                    <p:cond delay="0"/>
                                  </p:stCondLst>
                                  <p:childTnLst>
                                    <p:set>
                                      <p:cBhvr>
                                        <p:cTn id="25" dur="1" fill="hold">
                                          <p:stCondLst>
                                            <p:cond delay="0"/>
                                          </p:stCondLst>
                                        </p:cTn>
                                        <p:tgtEl>
                                          <p:spTgt spid="356"/>
                                        </p:tgtEl>
                                        <p:attrNameLst>
                                          <p:attrName>style.visibility</p:attrName>
                                        </p:attrNameLst>
                                      </p:cBhvr>
                                      <p:to>
                                        <p:strVal val="visible"/>
                                      </p:to>
                                    </p:set>
                                    <p:animEffect transition="in" filter="fade">
                                      <p:cBhvr>
                                        <p:cTn id="26"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2133600" y="0"/>
            <a:ext cx="7010400" cy="7923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Animal       vs.         Plant</a:t>
            </a:r>
          </a:p>
        </p:txBody>
      </p:sp>
      <p:sp>
        <p:nvSpPr>
          <p:cNvPr id="366" name="Shape 366"/>
          <p:cNvSpPr/>
          <p:nvPr/>
        </p:nvSpPr>
        <p:spPr>
          <a:xfrm>
            <a:off x="228600" y="1219200"/>
            <a:ext cx="2362200" cy="4401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Anaphase</a:t>
            </a: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None/>
            </a:pPr>
            <a:endParaRPr sz="2800" b="1">
              <a:solidFill>
                <a:schemeClr val="dk1"/>
              </a:solidFill>
              <a:latin typeface="Calibri"/>
              <a:ea typeface="Calibri"/>
              <a:cs typeface="Calibri"/>
              <a:sym typeface="Calibri"/>
            </a:endParaRPr>
          </a:p>
          <a:p>
            <a:pPr marL="0" marR="0" lvl="0" indent="0" algn="l" rtl="0">
              <a:spcBef>
                <a:spcPts val="0"/>
              </a:spcBef>
              <a:buSzPct val="25000"/>
              <a:buNone/>
            </a:pPr>
            <a:r>
              <a:rPr lang="en-US" sz="2800" b="1">
                <a:solidFill>
                  <a:schemeClr val="dk1"/>
                </a:solidFill>
                <a:latin typeface="Calibri"/>
                <a:ea typeface="Calibri"/>
                <a:cs typeface="Calibri"/>
                <a:sym typeface="Calibri"/>
              </a:rPr>
              <a:t>Telophase/ Cytokinesis</a:t>
            </a:r>
          </a:p>
        </p:txBody>
      </p:sp>
      <p:pic>
        <p:nvPicPr>
          <p:cNvPr id="367" name="Shape 367" descr="mhtml:file:///Y:\BioLabs\Mitosis%20Micrographs%20Stages.mht!http://www.bioweb.uncc.edu/biol1110/p-ana.jpg"/>
          <p:cNvPicPr preferRelativeResize="0"/>
          <p:nvPr/>
        </p:nvPicPr>
        <p:blipFill rotWithShape="1">
          <a:blip r:embed="rId3">
            <a:alphaModFix/>
          </a:blip>
          <a:srcRect/>
          <a:stretch/>
        </p:blipFill>
        <p:spPr>
          <a:xfrm>
            <a:off x="6553200" y="1143000"/>
            <a:ext cx="2286000" cy="1981200"/>
          </a:xfrm>
          <a:prstGeom prst="rect">
            <a:avLst/>
          </a:prstGeom>
          <a:noFill/>
          <a:ln>
            <a:noFill/>
          </a:ln>
        </p:spPr>
      </p:pic>
      <p:pic>
        <p:nvPicPr>
          <p:cNvPr id="368" name="Shape 368" descr="mhtml:file:///Y:\BioLabs\Mitosis%20Micrographs%20Stages.mht!http://www.bioweb.uncc.edu/biol1110/a-ana.jpg"/>
          <p:cNvPicPr preferRelativeResize="0"/>
          <p:nvPr/>
        </p:nvPicPr>
        <p:blipFill rotWithShape="1">
          <a:blip r:embed="rId4">
            <a:alphaModFix/>
          </a:blip>
          <a:srcRect r="12141" b="5775"/>
          <a:stretch/>
        </p:blipFill>
        <p:spPr>
          <a:xfrm>
            <a:off x="2971800" y="1143000"/>
            <a:ext cx="2209800" cy="2057400"/>
          </a:xfrm>
          <a:prstGeom prst="rect">
            <a:avLst/>
          </a:prstGeom>
          <a:noFill/>
          <a:ln>
            <a:noFill/>
          </a:ln>
        </p:spPr>
      </p:pic>
      <p:pic>
        <p:nvPicPr>
          <p:cNvPr id="369" name="Shape 369" descr="mhtml:file:///Y:\BioLabs\Mitosis%20Micrographs%20Stages.mht!http://www.bioweb.uncc.edu/biol1110/a-telo.jpg"/>
          <p:cNvPicPr preferRelativeResize="0"/>
          <p:nvPr/>
        </p:nvPicPr>
        <p:blipFill rotWithShape="1">
          <a:blip r:embed="rId5">
            <a:alphaModFix/>
          </a:blip>
          <a:srcRect t="21712" r="12141" b="17144"/>
          <a:stretch/>
        </p:blipFill>
        <p:spPr>
          <a:xfrm>
            <a:off x="2971800" y="4191000"/>
            <a:ext cx="2590800" cy="1653900"/>
          </a:xfrm>
          <a:prstGeom prst="rect">
            <a:avLst/>
          </a:prstGeom>
          <a:noFill/>
          <a:ln>
            <a:noFill/>
          </a:ln>
        </p:spPr>
      </p:pic>
      <p:pic>
        <p:nvPicPr>
          <p:cNvPr id="370" name="Shape 370" descr="mhtml:file:///Y:\BioLabs\Mitosis%20Micrographs%20Stages.mht!http://www.bioweb.uncc.edu/biol1110/p-telo.jpg"/>
          <p:cNvPicPr preferRelativeResize="0"/>
          <p:nvPr/>
        </p:nvPicPr>
        <p:blipFill rotWithShape="1">
          <a:blip r:embed="rId6">
            <a:alphaModFix/>
          </a:blip>
          <a:srcRect l="17341" t="13714" r="12136" b="25142"/>
          <a:stretch/>
        </p:blipFill>
        <p:spPr>
          <a:xfrm>
            <a:off x="6705600" y="4191000"/>
            <a:ext cx="2209800" cy="173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500"/>
                                        <p:tgtEl>
                                          <p:spTgt spid="368"/>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500"/>
                                        <p:tgtEl>
                                          <p:spTgt spid="3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9"/>
                                        </p:tgtEl>
                                        <p:attrNameLst>
                                          <p:attrName>style.visibility</p:attrName>
                                        </p:attrNameLst>
                                      </p:cBhvr>
                                      <p:to>
                                        <p:strVal val="visible"/>
                                      </p:to>
                                    </p:set>
                                    <p:animEffect transition="in" filter="fade">
                                      <p:cBhvr>
                                        <p:cTn id="15" dur="500"/>
                                        <p:tgtEl>
                                          <p:spTgt spid="369"/>
                                        </p:tgtEl>
                                      </p:cBhvr>
                                    </p:animEffect>
                                  </p:childTnLst>
                                </p:cTn>
                              </p:par>
                              <p:par>
                                <p:cTn id="16" presetID="10" presetClass="entr" presetSubtype="0" fill="hold" nodeType="withEffect">
                                  <p:stCondLst>
                                    <p:cond delay="0"/>
                                  </p:stCondLst>
                                  <p:childTnLst>
                                    <p:set>
                                      <p:cBhvr>
                                        <p:cTn id="17" dur="1" fill="hold">
                                          <p:stCondLst>
                                            <p:cond delay="0"/>
                                          </p:stCondLst>
                                        </p:cTn>
                                        <p:tgtEl>
                                          <p:spTgt spid="370"/>
                                        </p:tgtEl>
                                        <p:attrNameLst>
                                          <p:attrName>style.visibility</p:attrName>
                                        </p:attrNameLst>
                                      </p:cBhvr>
                                      <p:to>
                                        <p:strVal val="visible"/>
                                      </p:to>
                                    </p:set>
                                    <p:animEffect transition="in" filter="fade">
                                      <p:cBhvr>
                                        <p:cTn id="18"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76200"/>
            <a:ext cx="8229600" cy="7921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Goal of Mitosis vs. Meiosis</a:t>
            </a:r>
          </a:p>
        </p:txBody>
      </p:sp>
      <p:sp>
        <p:nvSpPr>
          <p:cNvPr id="376" name="Shape 37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goal of mitosis is to create _____________ cells with the __________ number of chromosomes to help with growth and healing.</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goal of meiosis is to create the _______ cells with _____the number of chromosomes.</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377" name="Shape 377"/>
          <p:cNvSpPr txBox="1"/>
          <p:nvPr/>
        </p:nvSpPr>
        <p:spPr>
          <a:xfrm>
            <a:off x="1295400" y="2057400"/>
            <a:ext cx="1371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BODY</a:t>
            </a:r>
          </a:p>
        </p:txBody>
      </p:sp>
      <p:sp>
        <p:nvSpPr>
          <p:cNvPr id="378" name="Shape 378"/>
          <p:cNvSpPr txBox="1"/>
          <p:nvPr/>
        </p:nvSpPr>
        <p:spPr>
          <a:xfrm>
            <a:off x="6172200" y="2057400"/>
            <a:ext cx="14478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SAME</a:t>
            </a:r>
          </a:p>
        </p:txBody>
      </p:sp>
      <p:sp>
        <p:nvSpPr>
          <p:cNvPr id="379" name="Shape 379"/>
          <p:cNvSpPr txBox="1"/>
          <p:nvPr/>
        </p:nvSpPr>
        <p:spPr>
          <a:xfrm>
            <a:off x="6934200" y="4191000"/>
            <a:ext cx="990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SEX</a:t>
            </a:r>
          </a:p>
        </p:txBody>
      </p:sp>
      <p:sp>
        <p:nvSpPr>
          <p:cNvPr id="380" name="Shape 380"/>
          <p:cNvSpPr txBox="1"/>
          <p:nvPr/>
        </p:nvSpPr>
        <p:spPr>
          <a:xfrm>
            <a:off x="2514600" y="4724400"/>
            <a:ext cx="990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HALF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 calcmode="lin" valueType="num">
                                      <p:cBhvr additive="base">
                                        <p:cTn id="7" dur="500"/>
                                        <p:tgtEl>
                                          <p:spTgt spid="37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8"/>
                                        </p:tgtEl>
                                        <p:attrNameLst>
                                          <p:attrName>style.visibility</p:attrName>
                                        </p:attrNameLst>
                                      </p:cBhvr>
                                      <p:to>
                                        <p:strVal val="visible"/>
                                      </p:to>
                                    </p:set>
                                    <p:anim calcmode="lin" valueType="num">
                                      <p:cBhvr additive="base">
                                        <p:cTn id="10" dur="500"/>
                                        <p:tgtEl>
                                          <p:spTgt spid="37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anim calcmode="lin" valueType="num">
                                      <p:cBhvr additive="base">
                                        <p:cTn id="15" dur="500"/>
                                        <p:tgtEl>
                                          <p:spTgt spid="37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80"/>
                                        </p:tgtEl>
                                        <p:attrNameLst>
                                          <p:attrName>style.visibility</p:attrName>
                                        </p:attrNameLst>
                                      </p:cBhvr>
                                      <p:to>
                                        <p:strVal val="visible"/>
                                      </p:to>
                                    </p:set>
                                    <p:anim calcmode="lin" valueType="num">
                                      <p:cBhvr additive="base">
                                        <p:cTn id="18" dur="500"/>
                                        <p:tgtEl>
                                          <p:spTgt spid="3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76200"/>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Terms to Know</a:t>
            </a:r>
          </a:p>
        </p:txBody>
      </p:sp>
      <p:graphicFrame>
        <p:nvGraphicFramePr>
          <p:cNvPr id="386" name="Shape 386"/>
          <p:cNvGraphicFramePr/>
          <p:nvPr/>
        </p:nvGraphicFramePr>
        <p:xfrm>
          <a:off x="457200" y="685799"/>
          <a:ext cx="8229600" cy="5872225"/>
        </p:xfrm>
        <a:graphic>
          <a:graphicData uri="http://schemas.openxmlformats.org/drawingml/2006/table">
            <a:tbl>
              <a:tblPr firstRow="1" bandRow="1">
                <a:noFill/>
                <a:tableStyleId>{5364F999-D769-4304-B8DF-F13B545C8A6C}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61200">
                <a:tc>
                  <a:txBody>
                    <a:bodyPr/>
                    <a:lstStyle/>
                    <a:p>
                      <a:pPr marL="0" marR="0" lvl="0" indent="0" algn="ctr" rtl="0">
                        <a:spcBef>
                          <a:spcPts val="0"/>
                        </a:spcBef>
                        <a:buSzPct val="25000"/>
                        <a:buNone/>
                      </a:pPr>
                      <a:r>
                        <a:rPr lang="en-US" sz="1800"/>
                        <a:t>TERM</a:t>
                      </a:r>
                    </a:p>
                  </a:txBody>
                  <a:tcPr marL="91450" marR="91450" marT="45725" marB="45725"/>
                </a:tc>
                <a:tc>
                  <a:txBody>
                    <a:bodyPr/>
                    <a:lstStyle/>
                    <a:p>
                      <a:pPr marL="0" marR="0" lvl="0" indent="0" algn="ctr" rtl="0">
                        <a:spcBef>
                          <a:spcPts val="0"/>
                        </a:spcBef>
                        <a:buSzPct val="25000"/>
                        <a:buNone/>
                      </a:pPr>
                      <a:r>
                        <a:rPr lang="en-US" sz="1800"/>
                        <a:t>DEFINITION</a:t>
                      </a:r>
                    </a:p>
                  </a:txBody>
                  <a:tcPr marL="91450" marR="91450" marT="45725" marB="45725"/>
                </a:tc>
                <a:tc>
                  <a:txBody>
                    <a:bodyPr/>
                    <a:lstStyle/>
                    <a:p>
                      <a:pPr marL="0" marR="0" lvl="0" indent="0" algn="ctr" rtl="0">
                        <a:spcBef>
                          <a:spcPts val="0"/>
                        </a:spcBef>
                        <a:buSzPct val="25000"/>
                        <a:buNone/>
                      </a:pPr>
                      <a:r>
                        <a:rPr lang="en-US" sz="1800"/>
                        <a:t>PICTURE/EXAMPLE</a:t>
                      </a:r>
                    </a:p>
                  </a:txBody>
                  <a:tcPr marL="91450" marR="91450" marT="45725" marB="45725"/>
                </a:tc>
                <a:extLst>
                  <a:ext uri="{0D108BD9-81ED-4DB2-BD59-A6C34878D82A}">
                    <a16:rowId xmlns:a16="http://schemas.microsoft.com/office/drawing/2014/main" val="10000"/>
                  </a:ext>
                </a:extLst>
              </a:tr>
              <a:tr h="1876925">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2000">
                          <a:solidFill>
                            <a:schemeClr val="dk1"/>
                          </a:solidFill>
                          <a:latin typeface="Arial"/>
                          <a:ea typeface="Arial"/>
                          <a:cs typeface="Arial"/>
                          <a:sym typeface="Arial"/>
                        </a:rPr>
                        <a:t>Any body cell except the sex cells.  These cells have two sets of chromosomes.</a:t>
                      </a:r>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1"/>
                  </a:ext>
                </a:extLst>
              </a:tr>
              <a:tr h="13138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2000">
                          <a:solidFill>
                            <a:schemeClr val="dk1"/>
                          </a:solidFill>
                          <a:latin typeface="Arial"/>
                          <a:ea typeface="Arial"/>
                          <a:cs typeface="Arial"/>
                          <a:sym typeface="Arial"/>
                        </a:rPr>
                        <a:t>A sex cell that has half of the chromosomes.</a:t>
                      </a:r>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2"/>
                  </a:ext>
                </a:extLst>
              </a:tr>
              <a:tr h="8486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2000">
                          <a:solidFill>
                            <a:schemeClr val="dk1"/>
                          </a:solidFill>
                          <a:latin typeface="Arial"/>
                          <a:ea typeface="Arial"/>
                          <a:cs typeface="Arial"/>
                          <a:sym typeface="Arial"/>
                        </a:rPr>
                        <a:t>Cells with two full sets of chromosomes.</a:t>
                      </a:r>
                    </a:p>
                    <a:p>
                      <a:pPr marL="0" marR="0" lvl="0" indent="0" algn="l" rtl="0">
                        <a:spcBef>
                          <a:spcPts val="0"/>
                        </a:spcBef>
                        <a:buSzPct val="25000"/>
                        <a:buNone/>
                      </a:pPr>
                      <a:endParaRPr sz="2000">
                        <a:latin typeface="Arial"/>
                        <a:ea typeface="Arial"/>
                        <a:cs typeface="Arial"/>
                        <a:sym typeface="Arial"/>
                      </a:endParaRPr>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3"/>
                  </a:ext>
                </a:extLst>
              </a:tr>
              <a:tr h="76120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spcAft>
                          <a:spcPts val="0"/>
                        </a:spcAft>
                        <a:buSzPct val="25000"/>
                        <a:buNone/>
                      </a:pPr>
                      <a:r>
                        <a:rPr lang="en-US" sz="2000">
                          <a:latin typeface="Arial"/>
                          <a:ea typeface="Arial"/>
                          <a:cs typeface="Arial"/>
                          <a:sym typeface="Arial"/>
                        </a:rPr>
                        <a:t>Cells with one set of chromosomes.</a:t>
                      </a:r>
                    </a:p>
                    <a:p>
                      <a:pPr marL="0" marR="0" lvl="0" indent="0" algn="l" rtl="0">
                        <a:spcBef>
                          <a:spcPts val="0"/>
                        </a:spcBef>
                        <a:spcAft>
                          <a:spcPts val="0"/>
                        </a:spcAft>
                        <a:buSzPct val="25000"/>
                        <a:buNone/>
                      </a:pPr>
                      <a:endParaRPr sz="2000">
                        <a:latin typeface="Arial"/>
                        <a:ea typeface="Arial"/>
                        <a:cs typeface="Arial"/>
                        <a:sym typeface="Arial"/>
                      </a:endParaRPr>
                    </a:p>
                  </a:txBody>
                  <a:tcPr marL="68575" marR="68575" marT="0" marB="0"/>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4"/>
                  </a:ext>
                </a:extLst>
              </a:tr>
            </a:tbl>
          </a:graphicData>
        </a:graphic>
      </p:graphicFrame>
      <p:sp>
        <p:nvSpPr>
          <p:cNvPr id="387" name="Shape 387"/>
          <p:cNvSpPr txBox="1"/>
          <p:nvPr/>
        </p:nvSpPr>
        <p:spPr>
          <a:xfrm>
            <a:off x="381000" y="1905000"/>
            <a:ext cx="2362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SOMATIC CELL</a:t>
            </a:r>
          </a:p>
        </p:txBody>
      </p:sp>
      <p:sp>
        <p:nvSpPr>
          <p:cNvPr id="388" name="Shape 388"/>
          <p:cNvSpPr txBox="1"/>
          <p:nvPr/>
        </p:nvSpPr>
        <p:spPr>
          <a:xfrm>
            <a:off x="457200" y="3429000"/>
            <a:ext cx="2362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GAMETE</a:t>
            </a:r>
          </a:p>
        </p:txBody>
      </p:sp>
      <p:sp>
        <p:nvSpPr>
          <p:cNvPr id="389" name="Shape 389"/>
          <p:cNvSpPr txBox="1"/>
          <p:nvPr/>
        </p:nvSpPr>
        <p:spPr>
          <a:xfrm>
            <a:off x="457200" y="4734580"/>
            <a:ext cx="2362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DIPLOID </a:t>
            </a:r>
          </a:p>
        </p:txBody>
      </p:sp>
      <p:sp>
        <p:nvSpPr>
          <p:cNvPr id="390" name="Shape 390"/>
          <p:cNvSpPr txBox="1"/>
          <p:nvPr/>
        </p:nvSpPr>
        <p:spPr>
          <a:xfrm>
            <a:off x="457200" y="5725180"/>
            <a:ext cx="2362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HAPLOID</a:t>
            </a:r>
          </a:p>
        </p:txBody>
      </p:sp>
      <p:sp>
        <p:nvSpPr>
          <p:cNvPr id="391" name="Shape 391"/>
          <p:cNvSpPr txBox="1"/>
          <p:nvPr/>
        </p:nvSpPr>
        <p:spPr>
          <a:xfrm>
            <a:off x="6019800" y="1524000"/>
            <a:ext cx="2362200"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SKIN, HAIR, MUSCLE, NERVE CELLS</a:t>
            </a:r>
          </a:p>
        </p:txBody>
      </p:sp>
      <p:sp>
        <p:nvSpPr>
          <p:cNvPr id="392" name="Shape 392"/>
          <p:cNvSpPr txBox="1"/>
          <p:nvPr/>
        </p:nvSpPr>
        <p:spPr>
          <a:xfrm>
            <a:off x="6019800" y="3352800"/>
            <a:ext cx="2362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EGG &amp; SPERM</a:t>
            </a:r>
          </a:p>
        </p:txBody>
      </p:sp>
      <p:sp>
        <p:nvSpPr>
          <p:cNvPr id="393" name="Shape 393"/>
          <p:cNvSpPr txBox="1"/>
          <p:nvPr/>
        </p:nvSpPr>
        <p:spPr>
          <a:xfrm>
            <a:off x="5943600" y="4648200"/>
            <a:ext cx="25145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SOMATIC (BODY) CELLS</a:t>
            </a:r>
          </a:p>
        </p:txBody>
      </p:sp>
      <p:sp>
        <p:nvSpPr>
          <p:cNvPr id="394" name="Shape 394"/>
          <p:cNvSpPr txBox="1"/>
          <p:nvPr/>
        </p:nvSpPr>
        <p:spPr>
          <a:xfrm>
            <a:off x="5943600" y="5562600"/>
            <a:ext cx="23622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GAMETES (SEX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500"/>
                                        <p:tgtEl>
                                          <p:spTgt spid="38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 calcmode="lin" valueType="num">
                                      <p:cBhvr additive="base">
                                        <p:cTn id="10" dur="500"/>
                                        <p:tgtEl>
                                          <p:spTgt spid="39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88"/>
                                        </p:tgtEl>
                                        <p:attrNameLst>
                                          <p:attrName>style.visibility</p:attrName>
                                        </p:attrNameLst>
                                      </p:cBhvr>
                                      <p:to>
                                        <p:strVal val="visible"/>
                                      </p:to>
                                    </p:set>
                                    <p:anim calcmode="lin" valueType="num">
                                      <p:cBhvr additive="base">
                                        <p:cTn id="15" dur="500"/>
                                        <p:tgtEl>
                                          <p:spTgt spid="38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92"/>
                                        </p:tgtEl>
                                        <p:attrNameLst>
                                          <p:attrName>style.visibility</p:attrName>
                                        </p:attrNameLst>
                                      </p:cBhvr>
                                      <p:to>
                                        <p:strVal val="visible"/>
                                      </p:to>
                                    </p:set>
                                    <p:anim calcmode="lin" valueType="num">
                                      <p:cBhvr additive="base">
                                        <p:cTn id="18" dur="500"/>
                                        <p:tgtEl>
                                          <p:spTgt spid="39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89"/>
                                        </p:tgtEl>
                                        <p:attrNameLst>
                                          <p:attrName>style.visibility</p:attrName>
                                        </p:attrNameLst>
                                      </p:cBhvr>
                                      <p:to>
                                        <p:strVal val="visible"/>
                                      </p:to>
                                    </p:set>
                                    <p:anim calcmode="lin" valueType="num">
                                      <p:cBhvr additive="base">
                                        <p:cTn id="23" dur="500"/>
                                        <p:tgtEl>
                                          <p:spTgt spid="38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93"/>
                                        </p:tgtEl>
                                        <p:attrNameLst>
                                          <p:attrName>style.visibility</p:attrName>
                                        </p:attrNameLst>
                                      </p:cBhvr>
                                      <p:to>
                                        <p:strVal val="visible"/>
                                      </p:to>
                                    </p:set>
                                    <p:anim calcmode="lin" valueType="num">
                                      <p:cBhvr additive="base">
                                        <p:cTn id="26" dur="500"/>
                                        <p:tgtEl>
                                          <p:spTgt spid="39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0"/>
                                        </p:tgtEl>
                                        <p:attrNameLst>
                                          <p:attrName>style.visibility</p:attrName>
                                        </p:attrNameLst>
                                      </p:cBhvr>
                                      <p:to>
                                        <p:strVal val="visible"/>
                                      </p:to>
                                    </p:set>
                                    <p:anim calcmode="lin" valueType="num">
                                      <p:cBhvr additive="base">
                                        <p:cTn id="31" dur="500"/>
                                        <p:tgtEl>
                                          <p:spTgt spid="39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94"/>
                                        </p:tgtEl>
                                        <p:attrNameLst>
                                          <p:attrName>style.visibility</p:attrName>
                                        </p:attrNameLst>
                                      </p:cBhvr>
                                      <p:to>
                                        <p:strVal val="visible"/>
                                      </p:to>
                                    </p:set>
                                    <p:anim calcmode="lin" valueType="num">
                                      <p:cBhvr additive="base">
                                        <p:cTn id="34" dur="500"/>
                                        <p:tgtEl>
                                          <p:spTgt spid="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Video</a:t>
            </a:r>
          </a:p>
        </p:txBody>
      </p:sp>
      <p:sp>
        <p:nvSpPr>
          <p:cNvPr id="107" name="Shape 10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sp>
        <p:nvSpPr>
          <p:cNvPr id="108" name="Shape 108" descr="Updated Mitosis Video. The Amoeba Sisters walk you through the reason for mitosis with mnemonics for prophase, metaphase, anaphase, and telophase.  Support us on Patreon! http://www.patreon.com/amoebasisters  We always welcome comments, but we do have our comments on &quot;approval&quot; only. Criticism is fine, but this is an education channel. No bad language or discriminatory comments allowed. In other words, don't put anything here you wouldn't tell grandma.  Our FREE resources: GIFs: http://www.amoebasisters.com/gifs.html Handouts: http://www.amoebasisters.com/handouts.html Comics: http://www.amoebasisters.com/parameciumparlorcomics  Connect with us! Website: http://www.AmoebaSisters.com Twitter: http://www.twitter.com/AmoebaSisters Facebook: http://www.facebook.com/AmoebaSisters Tumblr: http://www.amoebasisters.tumblr.com Pinterest: http://www.pinterest.com/AmoebaSister­s  Visit our Redbubble store at http://www.amoebasisters.com/store.html!" title="Mitosis: The Amazing Cell Process that Uses Division to Multiply! (Updated)">
            <a:hlinkClick r:id="rId3"/>
          </p:cNvPr>
          <p:cNvSpPr/>
          <p:nvPr/>
        </p:nvSpPr>
        <p:spPr>
          <a:xfrm>
            <a:off x="1642825" y="1232125"/>
            <a:ext cx="6361274" cy="4770950"/>
          </a:xfrm>
          <a:prstGeom prst="rect">
            <a:avLst/>
          </a:prstGeom>
          <a:blipFill>
            <a:blip r:embed="rId4">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76200"/>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Terms to Know</a:t>
            </a:r>
          </a:p>
        </p:txBody>
      </p:sp>
      <p:graphicFrame>
        <p:nvGraphicFramePr>
          <p:cNvPr id="400" name="Shape 400"/>
          <p:cNvGraphicFramePr/>
          <p:nvPr/>
        </p:nvGraphicFramePr>
        <p:xfrm>
          <a:off x="228600" y="685799"/>
          <a:ext cx="8686800" cy="6034250"/>
        </p:xfrm>
        <a:graphic>
          <a:graphicData uri="http://schemas.openxmlformats.org/drawingml/2006/table">
            <a:tbl>
              <a:tblPr firstRow="1" bandRow="1">
                <a:noFill/>
                <a:tableStyleId>{5364F999-D769-4304-B8DF-F13B545C8A6C}</a:tableStyleId>
              </a:tblPr>
              <a:tblGrid>
                <a:gridCol w="2895600">
                  <a:extLst>
                    <a:ext uri="{9D8B030D-6E8A-4147-A177-3AD203B41FA5}">
                      <a16:colId xmlns:a16="http://schemas.microsoft.com/office/drawing/2014/main" val="20000"/>
                    </a:ext>
                  </a:extLst>
                </a:gridCol>
                <a:gridCol w="3136900">
                  <a:extLst>
                    <a:ext uri="{9D8B030D-6E8A-4147-A177-3AD203B41FA5}">
                      <a16:colId xmlns:a16="http://schemas.microsoft.com/office/drawing/2014/main" val="20001"/>
                    </a:ext>
                  </a:extLst>
                </a:gridCol>
                <a:gridCol w="2654300">
                  <a:extLst>
                    <a:ext uri="{9D8B030D-6E8A-4147-A177-3AD203B41FA5}">
                      <a16:colId xmlns:a16="http://schemas.microsoft.com/office/drawing/2014/main" val="20002"/>
                    </a:ext>
                  </a:extLst>
                </a:gridCol>
              </a:tblGrid>
              <a:tr h="761200">
                <a:tc>
                  <a:txBody>
                    <a:bodyPr/>
                    <a:lstStyle/>
                    <a:p>
                      <a:pPr marL="0" marR="0" lvl="0" indent="0" algn="ctr" rtl="0">
                        <a:spcBef>
                          <a:spcPts val="0"/>
                        </a:spcBef>
                        <a:buSzPct val="25000"/>
                        <a:buNone/>
                      </a:pPr>
                      <a:r>
                        <a:rPr lang="en-US" sz="1800"/>
                        <a:t>TERM</a:t>
                      </a:r>
                    </a:p>
                  </a:txBody>
                  <a:tcPr marL="91450" marR="91450" marT="45725" marB="45725"/>
                </a:tc>
                <a:tc>
                  <a:txBody>
                    <a:bodyPr/>
                    <a:lstStyle/>
                    <a:p>
                      <a:pPr marL="0" marR="0" lvl="0" indent="0" algn="ctr" rtl="0">
                        <a:spcBef>
                          <a:spcPts val="0"/>
                        </a:spcBef>
                        <a:buSzPct val="25000"/>
                        <a:buNone/>
                      </a:pPr>
                      <a:r>
                        <a:rPr lang="en-US" sz="1800"/>
                        <a:t>DEFINITION</a:t>
                      </a:r>
                    </a:p>
                  </a:txBody>
                  <a:tcPr marL="91450" marR="91450" marT="45725" marB="45725"/>
                </a:tc>
                <a:tc>
                  <a:txBody>
                    <a:bodyPr/>
                    <a:lstStyle/>
                    <a:p>
                      <a:pPr marL="0" marR="0" lvl="0" indent="0" algn="ctr" rtl="0">
                        <a:spcBef>
                          <a:spcPts val="0"/>
                        </a:spcBef>
                        <a:buSzPct val="25000"/>
                        <a:buNone/>
                      </a:pPr>
                      <a:r>
                        <a:rPr lang="en-US" sz="1800"/>
                        <a:t>PICTURE/EXAMPLE</a:t>
                      </a:r>
                    </a:p>
                  </a:txBody>
                  <a:tcPr marL="91450" marR="91450" marT="45725" marB="45725"/>
                </a:tc>
                <a:extLst>
                  <a:ext uri="{0D108BD9-81ED-4DB2-BD59-A6C34878D82A}">
                    <a16:rowId xmlns:a16="http://schemas.microsoft.com/office/drawing/2014/main" val="10000"/>
                  </a:ext>
                </a:extLst>
              </a:tr>
              <a:tr h="1876925">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spcAft>
                          <a:spcPts val="0"/>
                        </a:spcAft>
                        <a:buSzPct val="25000"/>
                        <a:buNone/>
                      </a:pPr>
                      <a:r>
                        <a:rPr lang="en-US" sz="2000">
                          <a:latin typeface="Arial"/>
                          <a:ea typeface="Arial"/>
                          <a:cs typeface="Arial"/>
                          <a:sym typeface="Arial"/>
                        </a:rPr>
                        <a:t>Chromosomes that are similar in size, shape and genetic info.  You have 23 homologous pairs of chromosomes.  One of the chromosomes within the pair came from your mom and the other came from your dad.</a:t>
                      </a:r>
                    </a:p>
                    <a:p>
                      <a:pPr marL="0" marR="0" lvl="0" indent="0" algn="l" rtl="0">
                        <a:spcBef>
                          <a:spcPts val="0"/>
                        </a:spcBef>
                        <a:spcAft>
                          <a:spcPts val="0"/>
                        </a:spcAft>
                        <a:buSzPct val="25000"/>
                        <a:buNone/>
                      </a:pPr>
                      <a:endParaRPr sz="200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1"/>
                  </a:ext>
                </a:extLst>
              </a:tr>
              <a:tr h="13138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2000">
                          <a:solidFill>
                            <a:schemeClr val="dk1"/>
                          </a:solidFill>
                          <a:latin typeface="Calibri"/>
                          <a:ea typeface="Calibri"/>
                          <a:cs typeface="Calibri"/>
                          <a:sym typeface="Calibri"/>
                        </a:rPr>
                        <a:t>Joining of egg and sperm to form a                      (fertilized egg).</a:t>
                      </a:r>
                    </a:p>
                    <a:p>
                      <a:pPr marL="0" marR="0" lvl="0" indent="0" algn="l" rtl="0">
                        <a:spcBef>
                          <a:spcPts val="0"/>
                        </a:spcBef>
                        <a:buSzPct val="25000"/>
                        <a:buNone/>
                      </a:pPr>
                      <a:endParaRPr sz="2000">
                        <a:solidFill>
                          <a:schemeClr val="dk1"/>
                        </a:solidFill>
                        <a:latin typeface="Calibri"/>
                        <a:ea typeface="Calibri"/>
                        <a:cs typeface="Calibri"/>
                        <a:sym typeface="Calibri"/>
                      </a:endParaRPr>
                    </a:p>
                    <a:p>
                      <a:pPr marL="0" marR="0" lvl="0" indent="0" algn="l" rtl="0">
                        <a:spcBef>
                          <a:spcPts val="0"/>
                        </a:spcBef>
                        <a:buSzPct val="25000"/>
                        <a:buNone/>
                      </a:pPr>
                      <a:endParaRPr sz="2000">
                        <a:solidFill>
                          <a:schemeClr val="dk1"/>
                        </a:solidFill>
                        <a:latin typeface="Calibri"/>
                        <a:ea typeface="Calibri"/>
                        <a:cs typeface="Calibri"/>
                        <a:sym typeface="Calibri"/>
                      </a:endParaRPr>
                    </a:p>
                    <a:p>
                      <a:pPr marL="0" marR="0" lvl="0" indent="0" algn="l" rtl="0">
                        <a:spcBef>
                          <a:spcPts val="0"/>
                        </a:spcBef>
                        <a:buSzPct val="25000"/>
                        <a:buNone/>
                      </a:pPr>
                      <a:endParaRPr sz="2000">
                        <a:solidFill>
                          <a:schemeClr val="dk1"/>
                        </a:solidFill>
                        <a:latin typeface="Calibri"/>
                        <a:ea typeface="Calibri"/>
                        <a:cs typeface="Calibri"/>
                        <a:sym typeface="Calibri"/>
                      </a:endParaRPr>
                    </a:p>
                    <a:p>
                      <a:pPr marL="0" marR="0" lvl="0" indent="0" algn="l" rtl="0">
                        <a:spcBef>
                          <a:spcPts val="0"/>
                        </a:spcBef>
                        <a:buSzPct val="25000"/>
                        <a:buNone/>
                      </a:pPr>
                      <a:endParaRPr sz="2000">
                        <a:latin typeface="Arial"/>
                        <a:ea typeface="Arial"/>
                        <a:cs typeface="Arial"/>
                        <a:sym typeface="Arial"/>
                      </a:endParaRPr>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2"/>
                  </a:ext>
                </a:extLst>
              </a:tr>
            </a:tbl>
          </a:graphicData>
        </a:graphic>
      </p:graphicFrame>
      <p:sp>
        <p:nvSpPr>
          <p:cNvPr id="401" name="Shape 401"/>
          <p:cNvSpPr txBox="1"/>
          <p:nvPr/>
        </p:nvSpPr>
        <p:spPr>
          <a:xfrm>
            <a:off x="381000" y="1905000"/>
            <a:ext cx="26669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HOMOLOGOUS CHROMOSOMES</a:t>
            </a:r>
          </a:p>
        </p:txBody>
      </p:sp>
      <p:sp>
        <p:nvSpPr>
          <p:cNvPr id="402" name="Shape 402"/>
          <p:cNvSpPr txBox="1"/>
          <p:nvPr/>
        </p:nvSpPr>
        <p:spPr>
          <a:xfrm>
            <a:off x="533400" y="5181600"/>
            <a:ext cx="23622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FERTILIZATION</a:t>
            </a:r>
          </a:p>
        </p:txBody>
      </p:sp>
      <p:sp>
        <p:nvSpPr>
          <p:cNvPr id="403" name="Shape 403"/>
          <p:cNvSpPr txBox="1"/>
          <p:nvPr/>
        </p:nvSpPr>
        <p:spPr>
          <a:xfrm>
            <a:off x="3810000" y="4724400"/>
            <a:ext cx="1371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ZYGOTE </a:t>
            </a:r>
          </a:p>
        </p:txBody>
      </p:sp>
      <p:pic>
        <p:nvPicPr>
          <p:cNvPr id="404" name="Shape 404" descr="homologous chromosomes.jpg"/>
          <p:cNvPicPr preferRelativeResize="0"/>
          <p:nvPr/>
        </p:nvPicPr>
        <p:blipFill rotWithShape="1">
          <a:blip r:embed="rId3">
            <a:alphaModFix/>
          </a:blip>
          <a:srcRect/>
          <a:stretch/>
        </p:blipFill>
        <p:spPr>
          <a:xfrm>
            <a:off x="6324600" y="1066800"/>
            <a:ext cx="2590800" cy="3142034"/>
          </a:xfrm>
          <a:prstGeom prst="rect">
            <a:avLst/>
          </a:prstGeom>
          <a:noFill/>
          <a:ln>
            <a:noFill/>
          </a:ln>
        </p:spPr>
      </p:pic>
      <p:pic>
        <p:nvPicPr>
          <p:cNvPr id="405" name="Shape 405" descr="fertilization.jpg"/>
          <p:cNvPicPr preferRelativeResize="0"/>
          <p:nvPr/>
        </p:nvPicPr>
        <p:blipFill rotWithShape="1">
          <a:blip r:embed="rId4">
            <a:alphaModFix/>
          </a:blip>
          <a:srcRect/>
          <a:stretch/>
        </p:blipFill>
        <p:spPr>
          <a:xfrm>
            <a:off x="6438900" y="4495800"/>
            <a:ext cx="2552699" cy="224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 calcmode="lin" valueType="num">
                                      <p:cBhvr additive="base">
                                        <p:cTn id="7" dur="500"/>
                                        <p:tgtEl>
                                          <p:spTgt spid="40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 calcmode="lin" valueType="num">
                                      <p:cBhvr additive="base">
                                        <p:cTn id="12" dur="500"/>
                                        <p:tgtEl>
                                          <p:spTgt spid="40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3"/>
                                        </p:tgtEl>
                                        <p:attrNameLst>
                                          <p:attrName>style.visibility</p:attrName>
                                        </p:attrNameLst>
                                      </p:cBhvr>
                                      <p:to>
                                        <p:strVal val="visible"/>
                                      </p:to>
                                    </p:set>
                                    <p:anim calcmode="lin" valueType="num">
                                      <p:cBhvr additive="base">
                                        <p:cTn id="17" dur="500"/>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76200"/>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Advantages of Sexual Reproduction</a:t>
            </a:r>
          </a:p>
        </p:txBody>
      </p:sp>
      <p:sp>
        <p:nvSpPr>
          <p:cNvPr id="411" name="Shape 411"/>
          <p:cNvSpPr txBox="1">
            <a:spLocks noGrp="1"/>
          </p:cNvSpPr>
          <p:nvPr>
            <p:ph type="body" idx="1"/>
          </p:nvPr>
        </p:nvSpPr>
        <p:spPr>
          <a:xfrm>
            <a:off x="457200" y="838200"/>
            <a:ext cx="8229600" cy="3886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25000"/>
              <a:buFont typeface="Arial"/>
              <a:buNone/>
            </a:pPr>
            <a:r>
              <a:rPr lang="en-US" sz="2480" b="0" i="0" u="none" strike="noStrike" cap="none">
                <a:solidFill>
                  <a:schemeClr val="dk1"/>
                </a:solidFill>
                <a:latin typeface="Calibri"/>
                <a:ea typeface="Calibri"/>
                <a:cs typeface="Calibri"/>
                <a:sym typeface="Calibri"/>
              </a:rPr>
              <a:t>An advantage of meiosis coupled with sexual reproduction is the genetic diversity that is the result of:      </a:t>
            </a:r>
            <a:br>
              <a:rPr lang="en-US" sz="2480" b="1" i="0" u="none" strike="noStrike" cap="none">
                <a:solidFill>
                  <a:schemeClr val="dk1"/>
                </a:solidFill>
                <a:latin typeface="Calibri"/>
                <a:ea typeface="Calibri"/>
                <a:cs typeface="Calibri"/>
                <a:sym typeface="Calibri"/>
              </a:rPr>
            </a:br>
            <a:r>
              <a:rPr lang="en-US" sz="2480" b="1" i="0" u="none" strike="noStrike" cap="none">
                <a:solidFill>
                  <a:schemeClr val="dk1"/>
                </a:solidFill>
                <a:latin typeface="Calibri"/>
                <a:ea typeface="Calibri"/>
                <a:cs typeface="Calibri"/>
                <a:sym typeface="Calibri"/>
              </a:rPr>
              <a:t>                                       </a:t>
            </a:r>
            <a:r>
              <a:rPr lang="en-US" sz="2480" b="0" i="0" u="none" strike="noStrike" cap="none">
                <a:solidFill>
                  <a:schemeClr val="dk1"/>
                </a:solidFill>
                <a:latin typeface="Calibri"/>
                <a:ea typeface="Calibri"/>
                <a:cs typeface="Calibri"/>
                <a:sym typeface="Calibri"/>
              </a:rPr>
              <a:t> </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                                                       of an egg and sperm.</a:t>
            </a:r>
            <a:br>
              <a:rPr lang="en-US" sz="2480" b="0" i="0" u="none" strike="noStrike" cap="none">
                <a:solidFill>
                  <a:schemeClr val="dk1"/>
                </a:solidFill>
                <a:latin typeface="Calibri"/>
                <a:ea typeface="Calibri"/>
                <a:cs typeface="Calibri"/>
                <a:sym typeface="Calibri"/>
              </a:rPr>
            </a:br>
            <a:endParaRPr lang="en-US"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                                                            (random organization of chromosome pairs at the equator).</a:t>
            </a:r>
            <a:br>
              <a:rPr lang="en-US" sz="2480" b="0" i="0" u="none" strike="noStrike" cap="none">
                <a:solidFill>
                  <a:schemeClr val="dk1"/>
                </a:solidFill>
                <a:latin typeface="Calibri"/>
                <a:ea typeface="Calibri"/>
                <a:cs typeface="Calibri"/>
                <a:sym typeface="Calibri"/>
              </a:rPr>
            </a:br>
            <a:endParaRPr lang="en-US"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                                   occurs during meiosis I in which homologous chromosomes exchange pieces of chromosomes. </a:t>
            </a: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dk1"/>
              </a:solidFill>
              <a:latin typeface="Calibri"/>
              <a:ea typeface="Calibri"/>
              <a:cs typeface="Calibri"/>
              <a:sym typeface="Calibri"/>
            </a:endParaRPr>
          </a:p>
        </p:txBody>
      </p:sp>
      <p:sp>
        <p:nvSpPr>
          <p:cNvPr id="412" name="Shape 412"/>
          <p:cNvSpPr txBox="1"/>
          <p:nvPr/>
        </p:nvSpPr>
        <p:spPr>
          <a:xfrm>
            <a:off x="762000" y="1676400"/>
            <a:ext cx="4038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RANDOM FERTILIZATION</a:t>
            </a:r>
          </a:p>
        </p:txBody>
      </p:sp>
      <p:sp>
        <p:nvSpPr>
          <p:cNvPr id="413" name="Shape 413"/>
          <p:cNvSpPr txBox="1"/>
          <p:nvPr/>
        </p:nvSpPr>
        <p:spPr>
          <a:xfrm>
            <a:off x="762000" y="2362200"/>
            <a:ext cx="46481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INDEPENDENT ASSORTMENT</a:t>
            </a:r>
          </a:p>
        </p:txBody>
      </p:sp>
      <p:sp>
        <p:nvSpPr>
          <p:cNvPr id="414" name="Shape 414"/>
          <p:cNvSpPr txBox="1"/>
          <p:nvPr/>
        </p:nvSpPr>
        <p:spPr>
          <a:xfrm>
            <a:off x="838200" y="3352800"/>
            <a:ext cx="28194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CROSSING OVER</a:t>
            </a:r>
          </a:p>
        </p:txBody>
      </p:sp>
      <p:pic>
        <p:nvPicPr>
          <p:cNvPr id="415" name="Shape 415" descr="crossing over.jpg"/>
          <p:cNvPicPr preferRelativeResize="0"/>
          <p:nvPr/>
        </p:nvPicPr>
        <p:blipFill rotWithShape="1">
          <a:blip r:embed="rId3">
            <a:alphaModFix/>
          </a:blip>
          <a:srcRect/>
          <a:stretch/>
        </p:blipFill>
        <p:spPr>
          <a:xfrm>
            <a:off x="1828800" y="4724400"/>
            <a:ext cx="5704403"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 calcmode="lin" valueType="num">
                                      <p:cBhvr additive="base">
                                        <p:cTn id="7" dur="500"/>
                                        <p:tgtEl>
                                          <p:spTgt spid="41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 calcmode="lin" valueType="num">
                                      <p:cBhvr additive="base">
                                        <p:cTn id="12" dur="500"/>
                                        <p:tgtEl>
                                          <p:spTgt spid="4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4"/>
                                        </p:tgtEl>
                                        <p:attrNameLst>
                                          <p:attrName>style.visibility</p:attrName>
                                        </p:attrNameLst>
                                      </p:cBhvr>
                                      <p:to>
                                        <p:strVal val="visible"/>
                                      </p:to>
                                    </p:set>
                                    <p:anim calcmode="lin" valueType="num">
                                      <p:cBhvr additive="base">
                                        <p:cTn id="17" dur="500"/>
                                        <p:tgtEl>
                                          <p:spTgt spid="4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animEffect transition="in" filter="fade">
                                      <p:cBhvr>
                                        <p:cTn id="22" dur="2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1"/>
            <a:ext cx="8229600" cy="562500"/>
          </a:xfrm>
          <a:prstGeom prst="rect">
            <a:avLst/>
          </a:prstGeom>
        </p:spPr>
        <p:txBody>
          <a:bodyPr lIns="91425" tIns="91425" rIns="91425" bIns="91425" anchor="ctr" anchorCtr="0">
            <a:noAutofit/>
          </a:bodyPr>
          <a:lstStyle/>
          <a:p>
            <a:pPr lvl="0">
              <a:spcBef>
                <a:spcPts val="0"/>
              </a:spcBef>
              <a:buNone/>
            </a:pPr>
            <a:r>
              <a:rPr lang="en-US"/>
              <a:t>Comparison Chart</a:t>
            </a:r>
          </a:p>
        </p:txBody>
      </p:sp>
      <p:sp>
        <p:nvSpPr>
          <p:cNvPr id="450" name="Shape 450"/>
          <p:cNvSpPr txBox="1">
            <a:spLocks noGrp="1"/>
          </p:cNvSpPr>
          <p:nvPr>
            <p:ph type="body" idx="1"/>
          </p:nvPr>
        </p:nvSpPr>
        <p:spPr>
          <a:xfrm>
            <a:off x="457200" y="1028550"/>
            <a:ext cx="8229600" cy="5678700"/>
          </a:xfrm>
          <a:prstGeom prst="rect">
            <a:avLst/>
          </a:prstGeom>
        </p:spPr>
        <p:txBody>
          <a:bodyPr lIns="91425" tIns="91425" rIns="91425" bIns="91425" anchor="t" anchorCtr="0">
            <a:noAutofit/>
          </a:bodyPr>
          <a:lstStyle/>
          <a:p>
            <a:pPr lvl="0">
              <a:spcBef>
                <a:spcPts val="0"/>
              </a:spcBef>
              <a:buNone/>
            </a:pPr>
            <a:endParaRPr/>
          </a:p>
        </p:txBody>
      </p:sp>
      <p:graphicFrame>
        <p:nvGraphicFramePr>
          <p:cNvPr id="451" name="Shape 451"/>
          <p:cNvGraphicFramePr/>
          <p:nvPr/>
        </p:nvGraphicFramePr>
        <p:xfrm>
          <a:off x="191300" y="592609"/>
          <a:ext cx="8500875" cy="6094610"/>
        </p:xfrm>
        <a:graphic>
          <a:graphicData uri="http://schemas.openxmlformats.org/drawingml/2006/table">
            <a:tbl>
              <a:tblPr>
                <a:noFill/>
                <a:tableStyleId>{F60BDB69-AEEA-444A-B06C-07D7504F1D8D}</a:tableStyleId>
              </a:tblPr>
              <a:tblGrid>
                <a:gridCol w="4073825">
                  <a:extLst>
                    <a:ext uri="{9D8B030D-6E8A-4147-A177-3AD203B41FA5}">
                      <a16:colId xmlns:a16="http://schemas.microsoft.com/office/drawing/2014/main" val="20000"/>
                    </a:ext>
                  </a:extLst>
                </a:gridCol>
                <a:gridCol w="2269925">
                  <a:extLst>
                    <a:ext uri="{9D8B030D-6E8A-4147-A177-3AD203B41FA5}">
                      <a16:colId xmlns:a16="http://schemas.microsoft.com/office/drawing/2014/main" val="20001"/>
                    </a:ext>
                  </a:extLst>
                </a:gridCol>
                <a:gridCol w="2157125">
                  <a:extLst>
                    <a:ext uri="{9D8B030D-6E8A-4147-A177-3AD203B41FA5}">
                      <a16:colId xmlns:a16="http://schemas.microsoft.com/office/drawing/2014/main" val="20002"/>
                    </a:ext>
                  </a:extLst>
                </a:gridCol>
              </a:tblGrid>
              <a:tr h="528975">
                <a:tc>
                  <a:txBody>
                    <a:bodyPr/>
                    <a:lstStyle/>
                    <a:p>
                      <a:pPr lvl="0" algn="ctr">
                        <a:spcBef>
                          <a:spcPts val="0"/>
                        </a:spcBef>
                        <a:buNone/>
                      </a:pPr>
                      <a:r>
                        <a:rPr lang="en-US" sz="2400" b="1"/>
                        <a:t>Description</a:t>
                      </a:r>
                    </a:p>
                  </a:txBody>
                  <a:tcPr marL="91425" marR="91425" marT="91425" marB="91425"/>
                </a:tc>
                <a:tc>
                  <a:txBody>
                    <a:bodyPr/>
                    <a:lstStyle/>
                    <a:p>
                      <a:pPr lvl="0" algn="ctr">
                        <a:spcBef>
                          <a:spcPts val="0"/>
                        </a:spcBef>
                        <a:buNone/>
                      </a:pPr>
                      <a:r>
                        <a:rPr lang="en-US" sz="2400" b="1"/>
                        <a:t>MITOSIS</a:t>
                      </a:r>
                    </a:p>
                  </a:txBody>
                  <a:tcPr marL="91425" marR="91425" marT="91425" marB="91425"/>
                </a:tc>
                <a:tc>
                  <a:txBody>
                    <a:bodyPr/>
                    <a:lstStyle/>
                    <a:p>
                      <a:pPr lvl="0" algn="ctr">
                        <a:spcBef>
                          <a:spcPts val="0"/>
                        </a:spcBef>
                        <a:buNone/>
                      </a:pPr>
                      <a:r>
                        <a:rPr lang="en-US" sz="2400" b="1"/>
                        <a:t>MEIOSIS</a:t>
                      </a:r>
                    </a:p>
                  </a:txBody>
                  <a:tcPr marL="91425" marR="91425" marT="91425" marB="91425"/>
                </a:tc>
                <a:extLst>
                  <a:ext uri="{0D108BD9-81ED-4DB2-BD59-A6C34878D82A}">
                    <a16:rowId xmlns:a16="http://schemas.microsoft.com/office/drawing/2014/main" val="10000"/>
                  </a:ext>
                </a:extLst>
              </a:tr>
              <a:tr h="880425">
                <a:tc>
                  <a:txBody>
                    <a:bodyPr/>
                    <a:lstStyle/>
                    <a:p>
                      <a:pPr marL="457200" lvl="0" indent="-355600">
                        <a:spcBef>
                          <a:spcPts val="0"/>
                        </a:spcBef>
                        <a:buSzPct val="100000"/>
                        <a:buAutoNum type="arabicPeriod"/>
                      </a:pPr>
                      <a:r>
                        <a:rPr lang="en-US" sz="2000"/>
                        <a:t>In what cells do these processes occur</a:t>
                      </a:r>
                    </a:p>
                  </a:txBody>
                  <a:tcPr marL="91425" marR="91425" marT="91425" marB="91425"/>
                </a:tc>
                <a:tc>
                  <a:txBody>
                    <a:bodyPr/>
                    <a:lstStyle/>
                    <a:p>
                      <a:pPr lvl="0">
                        <a:spcBef>
                          <a:spcPts val="0"/>
                        </a:spcBef>
                        <a:buNone/>
                      </a:pPr>
                      <a:r>
                        <a:rPr lang="en-US" sz="2000"/>
                        <a:t>Somatic (body) cells</a:t>
                      </a:r>
                    </a:p>
                  </a:txBody>
                  <a:tcPr marL="91425" marR="91425" marT="91425" marB="91425"/>
                </a:tc>
                <a:tc>
                  <a:txBody>
                    <a:bodyPr/>
                    <a:lstStyle/>
                    <a:p>
                      <a:pPr lvl="0">
                        <a:spcBef>
                          <a:spcPts val="0"/>
                        </a:spcBef>
                        <a:buNone/>
                      </a:pPr>
                      <a:r>
                        <a:rPr lang="en-US" sz="2000"/>
                        <a:t>Gametes (sex cells)</a:t>
                      </a:r>
                    </a:p>
                  </a:txBody>
                  <a:tcPr marL="91425" marR="91425" marT="91425" marB="91425"/>
                </a:tc>
                <a:extLst>
                  <a:ext uri="{0D108BD9-81ED-4DB2-BD59-A6C34878D82A}">
                    <a16:rowId xmlns:a16="http://schemas.microsoft.com/office/drawing/2014/main" val="10001"/>
                  </a:ext>
                </a:extLst>
              </a:tr>
              <a:tr h="880425">
                <a:tc>
                  <a:txBody>
                    <a:bodyPr/>
                    <a:lstStyle/>
                    <a:p>
                      <a:pPr lvl="0">
                        <a:spcBef>
                          <a:spcPts val="0"/>
                        </a:spcBef>
                        <a:buNone/>
                      </a:pPr>
                      <a:r>
                        <a:rPr lang="en-US" sz="2000"/>
                        <a:t>2. Involved in sexual or asexual reproduction?</a:t>
                      </a:r>
                    </a:p>
                  </a:txBody>
                  <a:tcPr marL="91425" marR="91425" marT="91425" marB="91425"/>
                </a:tc>
                <a:tc>
                  <a:txBody>
                    <a:bodyPr/>
                    <a:lstStyle/>
                    <a:p>
                      <a:pPr lvl="0">
                        <a:spcBef>
                          <a:spcPts val="0"/>
                        </a:spcBef>
                        <a:buNone/>
                      </a:pPr>
                      <a:r>
                        <a:rPr lang="en-US" sz="2000"/>
                        <a:t>asexual</a:t>
                      </a:r>
                    </a:p>
                  </a:txBody>
                  <a:tcPr marL="91425" marR="91425" marT="91425" marB="91425"/>
                </a:tc>
                <a:tc>
                  <a:txBody>
                    <a:bodyPr/>
                    <a:lstStyle/>
                    <a:p>
                      <a:pPr lvl="0">
                        <a:spcBef>
                          <a:spcPts val="0"/>
                        </a:spcBef>
                        <a:buNone/>
                      </a:pPr>
                      <a:r>
                        <a:rPr lang="en-US" sz="2000"/>
                        <a:t>sexual</a:t>
                      </a:r>
                    </a:p>
                  </a:txBody>
                  <a:tcPr marL="91425" marR="91425" marT="91425" marB="91425"/>
                </a:tc>
                <a:extLst>
                  <a:ext uri="{0D108BD9-81ED-4DB2-BD59-A6C34878D82A}">
                    <a16:rowId xmlns:a16="http://schemas.microsoft.com/office/drawing/2014/main" val="10002"/>
                  </a:ext>
                </a:extLst>
              </a:tr>
              <a:tr h="880425">
                <a:tc>
                  <a:txBody>
                    <a:bodyPr/>
                    <a:lstStyle/>
                    <a:p>
                      <a:pPr lvl="0">
                        <a:spcBef>
                          <a:spcPts val="0"/>
                        </a:spcBef>
                        <a:buNone/>
                      </a:pPr>
                      <a:r>
                        <a:rPr lang="en-US" sz="2000"/>
                        <a:t>3. How many times does the nucleus divide?</a:t>
                      </a:r>
                    </a:p>
                  </a:txBody>
                  <a:tcPr marL="91425" marR="91425" marT="91425" marB="91425"/>
                </a:tc>
                <a:tc>
                  <a:txBody>
                    <a:bodyPr/>
                    <a:lstStyle/>
                    <a:p>
                      <a:pPr lvl="0">
                        <a:spcBef>
                          <a:spcPts val="0"/>
                        </a:spcBef>
                        <a:buNone/>
                      </a:pPr>
                      <a:r>
                        <a:rPr lang="en-US" sz="2000"/>
                        <a:t>once</a:t>
                      </a:r>
                    </a:p>
                  </a:txBody>
                  <a:tcPr marL="91425" marR="91425" marT="91425" marB="91425"/>
                </a:tc>
                <a:tc>
                  <a:txBody>
                    <a:bodyPr/>
                    <a:lstStyle/>
                    <a:p>
                      <a:pPr lvl="0">
                        <a:spcBef>
                          <a:spcPts val="0"/>
                        </a:spcBef>
                        <a:buNone/>
                      </a:pPr>
                      <a:r>
                        <a:rPr lang="en-US" sz="2000"/>
                        <a:t>twice</a:t>
                      </a:r>
                    </a:p>
                  </a:txBody>
                  <a:tcPr marL="91425" marR="91425" marT="91425" marB="91425"/>
                </a:tc>
                <a:extLst>
                  <a:ext uri="{0D108BD9-81ED-4DB2-BD59-A6C34878D82A}">
                    <a16:rowId xmlns:a16="http://schemas.microsoft.com/office/drawing/2014/main" val="10003"/>
                  </a:ext>
                </a:extLst>
              </a:tr>
              <a:tr h="1231850">
                <a:tc>
                  <a:txBody>
                    <a:bodyPr/>
                    <a:lstStyle/>
                    <a:p>
                      <a:pPr lvl="0">
                        <a:spcBef>
                          <a:spcPts val="0"/>
                        </a:spcBef>
                        <a:buNone/>
                      </a:pPr>
                      <a:r>
                        <a:rPr lang="en-US" sz="2000"/>
                        <a:t>4. At the end, how does the daughter cell compare to the parent?</a:t>
                      </a:r>
                    </a:p>
                  </a:txBody>
                  <a:tcPr marL="91425" marR="91425" marT="91425" marB="91425"/>
                </a:tc>
                <a:tc>
                  <a:txBody>
                    <a:bodyPr/>
                    <a:lstStyle/>
                    <a:p>
                      <a:pPr lvl="0">
                        <a:spcBef>
                          <a:spcPts val="0"/>
                        </a:spcBef>
                        <a:buNone/>
                      </a:pPr>
                      <a:r>
                        <a:rPr lang="en-US" sz="2000"/>
                        <a:t>identical</a:t>
                      </a:r>
                    </a:p>
                  </a:txBody>
                  <a:tcPr marL="91425" marR="91425" marT="91425" marB="91425"/>
                </a:tc>
                <a:tc>
                  <a:txBody>
                    <a:bodyPr/>
                    <a:lstStyle/>
                    <a:p>
                      <a:pPr lvl="0">
                        <a:spcBef>
                          <a:spcPts val="0"/>
                        </a:spcBef>
                        <a:buNone/>
                      </a:pPr>
                      <a:r>
                        <a:rPr lang="en-US" sz="2000"/>
                        <a:t>half the number of chromosomes</a:t>
                      </a:r>
                    </a:p>
                  </a:txBody>
                  <a:tcPr marL="91425" marR="91425" marT="91425" marB="91425"/>
                </a:tc>
                <a:extLst>
                  <a:ext uri="{0D108BD9-81ED-4DB2-BD59-A6C34878D82A}">
                    <a16:rowId xmlns:a16="http://schemas.microsoft.com/office/drawing/2014/main" val="10004"/>
                  </a:ext>
                </a:extLst>
              </a:tr>
              <a:tr h="880425">
                <a:tc>
                  <a:txBody>
                    <a:bodyPr/>
                    <a:lstStyle/>
                    <a:p>
                      <a:pPr lvl="0">
                        <a:spcBef>
                          <a:spcPts val="0"/>
                        </a:spcBef>
                        <a:buNone/>
                      </a:pPr>
                      <a:r>
                        <a:rPr lang="en-US" sz="2000"/>
                        <a:t>5. Diploid or haploid at the beginning of the process?</a:t>
                      </a:r>
                    </a:p>
                  </a:txBody>
                  <a:tcPr marL="91425" marR="91425" marT="91425" marB="91425"/>
                </a:tc>
                <a:tc>
                  <a:txBody>
                    <a:bodyPr/>
                    <a:lstStyle/>
                    <a:p>
                      <a:pPr lvl="0">
                        <a:spcBef>
                          <a:spcPts val="0"/>
                        </a:spcBef>
                        <a:buNone/>
                      </a:pPr>
                      <a:r>
                        <a:rPr lang="en-US" sz="2000"/>
                        <a:t>diploid</a:t>
                      </a:r>
                    </a:p>
                  </a:txBody>
                  <a:tcPr marL="91425" marR="91425" marT="91425" marB="91425"/>
                </a:tc>
                <a:tc>
                  <a:txBody>
                    <a:bodyPr/>
                    <a:lstStyle/>
                    <a:p>
                      <a:pPr lvl="0">
                        <a:spcBef>
                          <a:spcPts val="0"/>
                        </a:spcBef>
                        <a:buNone/>
                      </a:pPr>
                      <a:r>
                        <a:rPr lang="en-US" sz="2000"/>
                        <a:t>diploid</a:t>
                      </a:r>
                    </a:p>
                  </a:txBody>
                  <a:tcPr marL="91425" marR="91425" marT="91425" marB="91425"/>
                </a:tc>
                <a:extLst>
                  <a:ext uri="{0D108BD9-81ED-4DB2-BD59-A6C34878D82A}">
                    <a16:rowId xmlns:a16="http://schemas.microsoft.com/office/drawing/2014/main" val="10005"/>
                  </a:ext>
                </a:extLst>
              </a:tr>
              <a:tr h="723850">
                <a:tc>
                  <a:txBody>
                    <a:bodyPr/>
                    <a:lstStyle/>
                    <a:p>
                      <a:pPr lvl="0">
                        <a:spcBef>
                          <a:spcPts val="0"/>
                        </a:spcBef>
                        <a:buNone/>
                      </a:pPr>
                      <a:r>
                        <a:rPr lang="en-US" sz="2000"/>
                        <a:t>6. Diploid or haploid at the end of the process?</a:t>
                      </a:r>
                    </a:p>
                  </a:txBody>
                  <a:tcPr marL="91425" marR="91425" marT="91425" marB="91425"/>
                </a:tc>
                <a:tc>
                  <a:txBody>
                    <a:bodyPr/>
                    <a:lstStyle/>
                    <a:p>
                      <a:pPr lvl="0">
                        <a:spcBef>
                          <a:spcPts val="0"/>
                        </a:spcBef>
                        <a:buNone/>
                      </a:pPr>
                      <a:r>
                        <a:rPr lang="en-US" sz="2000"/>
                        <a:t>diploid</a:t>
                      </a:r>
                    </a:p>
                  </a:txBody>
                  <a:tcPr marL="91425" marR="91425" marT="91425" marB="91425"/>
                </a:tc>
                <a:tc>
                  <a:txBody>
                    <a:bodyPr/>
                    <a:lstStyle/>
                    <a:p>
                      <a:pPr lvl="0">
                        <a:spcBef>
                          <a:spcPts val="0"/>
                        </a:spcBef>
                        <a:buNone/>
                      </a:pPr>
                      <a:r>
                        <a:rPr lang="en-US" sz="2000"/>
                        <a:t>haploid</a:t>
                      </a: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1"/>
            <a:ext cx="8229600" cy="562500"/>
          </a:xfrm>
          <a:prstGeom prst="rect">
            <a:avLst/>
          </a:prstGeom>
        </p:spPr>
        <p:txBody>
          <a:bodyPr lIns="91425" tIns="91425" rIns="91425" bIns="91425" anchor="ctr" anchorCtr="0">
            <a:noAutofit/>
          </a:bodyPr>
          <a:lstStyle/>
          <a:p>
            <a:pPr lvl="0" rtl="0">
              <a:spcBef>
                <a:spcPts val="0"/>
              </a:spcBef>
              <a:buNone/>
            </a:pPr>
            <a:r>
              <a:rPr lang="en-US"/>
              <a:t>Comparison Chart</a:t>
            </a:r>
          </a:p>
        </p:txBody>
      </p:sp>
      <p:sp>
        <p:nvSpPr>
          <p:cNvPr id="458" name="Shape 458"/>
          <p:cNvSpPr txBox="1">
            <a:spLocks noGrp="1"/>
          </p:cNvSpPr>
          <p:nvPr>
            <p:ph type="body" idx="1"/>
          </p:nvPr>
        </p:nvSpPr>
        <p:spPr>
          <a:xfrm>
            <a:off x="457200" y="1028550"/>
            <a:ext cx="8229600" cy="5678700"/>
          </a:xfrm>
          <a:prstGeom prst="rect">
            <a:avLst/>
          </a:prstGeom>
        </p:spPr>
        <p:txBody>
          <a:bodyPr lIns="91425" tIns="91425" rIns="91425" bIns="91425" anchor="t" anchorCtr="0">
            <a:noAutofit/>
          </a:bodyPr>
          <a:lstStyle/>
          <a:p>
            <a:pPr lvl="0" rtl="0">
              <a:spcBef>
                <a:spcPts val="0"/>
              </a:spcBef>
              <a:buNone/>
            </a:pPr>
            <a:endParaRPr/>
          </a:p>
        </p:txBody>
      </p:sp>
      <p:graphicFrame>
        <p:nvGraphicFramePr>
          <p:cNvPr id="459" name="Shape 459"/>
          <p:cNvGraphicFramePr/>
          <p:nvPr/>
        </p:nvGraphicFramePr>
        <p:xfrm>
          <a:off x="457200" y="562509"/>
          <a:ext cx="8500875" cy="5518985"/>
        </p:xfrm>
        <a:graphic>
          <a:graphicData uri="http://schemas.openxmlformats.org/drawingml/2006/table">
            <a:tbl>
              <a:tblPr>
                <a:noFill/>
                <a:tableStyleId>{F60BDB69-AEEA-444A-B06C-07D7504F1D8D}</a:tableStyleId>
              </a:tblPr>
              <a:tblGrid>
                <a:gridCol w="4073825">
                  <a:extLst>
                    <a:ext uri="{9D8B030D-6E8A-4147-A177-3AD203B41FA5}">
                      <a16:colId xmlns:a16="http://schemas.microsoft.com/office/drawing/2014/main" val="20000"/>
                    </a:ext>
                  </a:extLst>
                </a:gridCol>
                <a:gridCol w="2269925">
                  <a:extLst>
                    <a:ext uri="{9D8B030D-6E8A-4147-A177-3AD203B41FA5}">
                      <a16:colId xmlns:a16="http://schemas.microsoft.com/office/drawing/2014/main" val="20001"/>
                    </a:ext>
                  </a:extLst>
                </a:gridCol>
                <a:gridCol w="2157125">
                  <a:extLst>
                    <a:ext uri="{9D8B030D-6E8A-4147-A177-3AD203B41FA5}">
                      <a16:colId xmlns:a16="http://schemas.microsoft.com/office/drawing/2014/main" val="20002"/>
                    </a:ext>
                  </a:extLst>
                </a:gridCol>
              </a:tblGrid>
              <a:tr h="528975">
                <a:tc>
                  <a:txBody>
                    <a:bodyPr/>
                    <a:lstStyle/>
                    <a:p>
                      <a:pPr lvl="0" algn="ctr" rtl="0">
                        <a:spcBef>
                          <a:spcPts val="0"/>
                        </a:spcBef>
                        <a:buNone/>
                      </a:pPr>
                      <a:r>
                        <a:rPr lang="en-US" sz="2400" b="1"/>
                        <a:t>Description</a:t>
                      </a:r>
                    </a:p>
                  </a:txBody>
                  <a:tcPr marL="91425" marR="91425" marT="91425" marB="91425"/>
                </a:tc>
                <a:tc>
                  <a:txBody>
                    <a:bodyPr/>
                    <a:lstStyle/>
                    <a:p>
                      <a:pPr lvl="0" algn="ctr" rtl="0">
                        <a:spcBef>
                          <a:spcPts val="0"/>
                        </a:spcBef>
                        <a:buNone/>
                      </a:pPr>
                      <a:r>
                        <a:rPr lang="en-US" sz="2400" b="1"/>
                        <a:t>MITOSIS</a:t>
                      </a:r>
                    </a:p>
                  </a:txBody>
                  <a:tcPr marL="91425" marR="91425" marT="91425" marB="91425"/>
                </a:tc>
                <a:tc>
                  <a:txBody>
                    <a:bodyPr/>
                    <a:lstStyle/>
                    <a:p>
                      <a:pPr lvl="0" algn="ctr" rtl="0">
                        <a:spcBef>
                          <a:spcPts val="0"/>
                        </a:spcBef>
                        <a:buNone/>
                      </a:pPr>
                      <a:r>
                        <a:rPr lang="en-US" sz="2400" b="1"/>
                        <a:t>MEIOSIS</a:t>
                      </a:r>
                    </a:p>
                  </a:txBody>
                  <a:tcPr marL="91425" marR="91425" marT="91425" marB="91425"/>
                </a:tc>
                <a:extLst>
                  <a:ext uri="{0D108BD9-81ED-4DB2-BD59-A6C34878D82A}">
                    <a16:rowId xmlns:a16="http://schemas.microsoft.com/office/drawing/2014/main" val="10000"/>
                  </a:ext>
                </a:extLst>
              </a:tr>
              <a:tr h="880425">
                <a:tc>
                  <a:txBody>
                    <a:bodyPr/>
                    <a:lstStyle/>
                    <a:p>
                      <a:pPr lvl="0" rtl="0">
                        <a:spcBef>
                          <a:spcPts val="0"/>
                        </a:spcBef>
                        <a:buNone/>
                      </a:pPr>
                      <a:r>
                        <a:rPr lang="en-US" sz="2000"/>
                        <a:t>7. Does the process increase genetic variation?</a:t>
                      </a:r>
                    </a:p>
                  </a:txBody>
                  <a:tcPr marL="91425" marR="91425" marT="91425" marB="91425"/>
                </a:tc>
                <a:tc>
                  <a:txBody>
                    <a:bodyPr/>
                    <a:lstStyle/>
                    <a:p>
                      <a:pPr lvl="0" rtl="0">
                        <a:spcBef>
                          <a:spcPts val="0"/>
                        </a:spcBef>
                        <a:buNone/>
                      </a:pPr>
                      <a:r>
                        <a:rPr lang="en-US" sz="2000"/>
                        <a:t>no</a:t>
                      </a:r>
                    </a:p>
                  </a:txBody>
                  <a:tcPr marL="91425" marR="91425" marT="91425" marB="91425"/>
                </a:tc>
                <a:tc>
                  <a:txBody>
                    <a:bodyPr/>
                    <a:lstStyle/>
                    <a:p>
                      <a:pPr lvl="0" rtl="0">
                        <a:spcBef>
                          <a:spcPts val="0"/>
                        </a:spcBef>
                        <a:buNone/>
                      </a:pPr>
                      <a:r>
                        <a:rPr lang="en-US" sz="2000"/>
                        <a:t>yes</a:t>
                      </a:r>
                    </a:p>
                  </a:txBody>
                  <a:tcPr marL="91425" marR="91425" marT="91425" marB="91425"/>
                </a:tc>
                <a:extLst>
                  <a:ext uri="{0D108BD9-81ED-4DB2-BD59-A6C34878D82A}">
                    <a16:rowId xmlns:a16="http://schemas.microsoft.com/office/drawing/2014/main" val="10001"/>
                  </a:ext>
                </a:extLst>
              </a:tr>
              <a:tr h="880425">
                <a:tc>
                  <a:txBody>
                    <a:bodyPr/>
                    <a:lstStyle/>
                    <a:p>
                      <a:pPr lvl="0" rtl="0">
                        <a:spcBef>
                          <a:spcPts val="0"/>
                        </a:spcBef>
                        <a:buNone/>
                      </a:pPr>
                      <a:r>
                        <a:rPr lang="en-US" sz="2000"/>
                        <a:t>8. How many cells are produced in the end?</a:t>
                      </a:r>
                    </a:p>
                  </a:txBody>
                  <a:tcPr marL="91425" marR="91425" marT="91425" marB="91425"/>
                </a:tc>
                <a:tc>
                  <a:txBody>
                    <a:bodyPr/>
                    <a:lstStyle/>
                    <a:p>
                      <a:pPr lvl="0" rtl="0">
                        <a:spcBef>
                          <a:spcPts val="0"/>
                        </a:spcBef>
                        <a:buNone/>
                      </a:pPr>
                      <a:r>
                        <a:rPr lang="en-US" sz="2000"/>
                        <a:t>2</a:t>
                      </a:r>
                    </a:p>
                  </a:txBody>
                  <a:tcPr marL="91425" marR="91425" marT="91425" marB="91425"/>
                </a:tc>
                <a:tc>
                  <a:txBody>
                    <a:bodyPr/>
                    <a:lstStyle/>
                    <a:p>
                      <a:pPr lvl="0" rtl="0">
                        <a:spcBef>
                          <a:spcPts val="0"/>
                        </a:spcBef>
                        <a:buNone/>
                      </a:pPr>
                      <a:r>
                        <a:rPr lang="en-US" sz="2000"/>
                        <a:t>4</a:t>
                      </a:r>
                    </a:p>
                  </a:txBody>
                  <a:tcPr marL="91425" marR="91425" marT="91425" marB="91425"/>
                </a:tc>
                <a:extLst>
                  <a:ext uri="{0D108BD9-81ED-4DB2-BD59-A6C34878D82A}">
                    <a16:rowId xmlns:a16="http://schemas.microsoft.com/office/drawing/2014/main" val="10002"/>
                  </a:ext>
                </a:extLst>
              </a:tr>
              <a:tr h="880425">
                <a:tc>
                  <a:txBody>
                    <a:bodyPr/>
                    <a:lstStyle/>
                    <a:p>
                      <a:pPr lvl="0" rtl="0">
                        <a:spcBef>
                          <a:spcPts val="0"/>
                        </a:spcBef>
                        <a:buNone/>
                      </a:pPr>
                      <a:r>
                        <a:rPr lang="en-US" sz="2000"/>
                        <a:t>9. Describe a human cell that would be produced by this process</a:t>
                      </a:r>
                    </a:p>
                  </a:txBody>
                  <a:tcPr marL="91425" marR="91425" marT="91425" marB="91425"/>
                </a:tc>
                <a:tc>
                  <a:txBody>
                    <a:bodyPr/>
                    <a:lstStyle/>
                    <a:p>
                      <a:pPr lvl="0" rtl="0">
                        <a:spcBef>
                          <a:spcPts val="0"/>
                        </a:spcBef>
                        <a:buNone/>
                      </a:pPr>
                      <a:r>
                        <a:rPr lang="en-US" sz="2000"/>
                        <a:t>contains 46 chromosomes</a:t>
                      </a:r>
                    </a:p>
                  </a:txBody>
                  <a:tcPr marL="91425" marR="91425" marT="91425" marB="91425"/>
                </a:tc>
                <a:tc>
                  <a:txBody>
                    <a:bodyPr/>
                    <a:lstStyle/>
                    <a:p>
                      <a:pPr lvl="0" rtl="0">
                        <a:spcBef>
                          <a:spcPts val="0"/>
                        </a:spcBef>
                        <a:buNone/>
                      </a:pPr>
                      <a:r>
                        <a:rPr lang="en-US" sz="2000"/>
                        <a:t>contains 23 chromosomes</a:t>
                      </a:r>
                    </a:p>
                  </a:txBody>
                  <a:tcPr marL="91425" marR="91425" marT="91425" marB="91425"/>
                </a:tc>
                <a:extLst>
                  <a:ext uri="{0D108BD9-81ED-4DB2-BD59-A6C34878D82A}">
                    <a16:rowId xmlns:a16="http://schemas.microsoft.com/office/drawing/2014/main" val="10003"/>
                  </a:ext>
                </a:extLst>
              </a:tr>
              <a:tr h="1231850">
                <a:tc>
                  <a:txBody>
                    <a:bodyPr/>
                    <a:lstStyle/>
                    <a:p>
                      <a:pPr lvl="0" rtl="0">
                        <a:spcBef>
                          <a:spcPts val="0"/>
                        </a:spcBef>
                        <a:buNone/>
                      </a:pPr>
                      <a:r>
                        <a:rPr lang="en-US" sz="2000"/>
                        <a:t>10. Advantages</a:t>
                      </a:r>
                    </a:p>
                  </a:txBody>
                  <a:tcPr marL="91425" marR="91425" marT="91425" marB="91425"/>
                </a:tc>
                <a:tc>
                  <a:txBody>
                    <a:bodyPr/>
                    <a:lstStyle/>
                    <a:p>
                      <a:pPr lvl="0" rtl="0">
                        <a:spcBef>
                          <a:spcPts val="0"/>
                        </a:spcBef>
                        <a:buNone/>
                      </a:pPr>
                      <a:r>
                        <a:rPr lang="en-US" sz="2000"/>
                        <a:t>allows new cells to have exact copies of the DNA</a:t>
                      </a:r>
                    </a:p>
                  </a:txBody>
                  <a:tcPr marL="91425" marR="91425" marT="91425" marB="91425"/>
                </a:tc>
                <a:tc>
                  <a:txBody>
                    <a:bodyPr/>
                    <a:lstStyle/>
                    <a:p>
                      <a:pPr lvl="0" rtl="0">
                        <a:spcBef>
                          <a:spcPts val="0"/>
                        </a:spcBef>
                        <a:buNone/>
                      </a:pPr>
                      <a:r>
                        <a:rPr lang="en-US" sz="2000"/>
                        <a:t>allows for genetic variation</a:t>
                      </a:r>
                    </a:p>
                  </a:txBody>
                  <a:tcPr marL="91425" marR="91425" marT="91425" marB="91425"/>
                </a:tc>
                <a:extLst>
                  <a:ext uri="{0D108BD9-81ED-4DB2-BD59-A6C34878D82A}">
                    <a16:rowId xmlns:a16="http://schemas.microsoft.com/office/drawing/2014/main" val="10004"/>
                  </a:ext>
                </a:extLst>
              </a:tr>
              <a:tr h="880425">
                <a:tc>
                  <a:txBody>
                    <a:bodyPr/>
                    <a:lstStyle/>
                    <a:p>
                      <a:pPr lvl="0" rtl="0">
                        <a:spcBef>
                          <a:spcPts val="0"/>
                        </a:spcBef>
                        <a:buNone/>
                      </a:pPr>
                      <a:r>
                        <a:rPr lang="en-US" sz="2000"/>
                        <a:t>11. Disadvantages</a:t>
                      </a:r>
                    </a:p>
                  </a:txBody>
                  <a:tcPr marL="91425" marR="91425" marT="91425" marB="91425"/>
                </a:tc>
                <a:tc>
                  <a:txBody>
                    <a:bodyPr/>
                    <a:lstStyle/>
                    <a:p>
                      <a:pPr lvl="0" rtl="0">
                        <a:spcBef>
                          <a:spcPts val="0"/>
                        </a:spcBef>
                        <a:buNone/>
                      </a:pPr>
                      <a:r>
                        <a:rPr lang="en-US" sz="2000"/>
                        <a:t>No genetic variation</a:t>
                      </a:r>
                    </a:p>
                  </a:txBody>
                  <a:tcPr marL="91425" marR="91425" marT="91425" marB="91425"/>
                </a:tc>
                <a:tc>
                  <a:txBody>
                    <a:bodyPr/>
                    <a:lstStyle/>
                    <a:p>
                      <a:pPr lvl="0" rtl="0">
                        <a:spcBef>
                          <a:spcPts val="0"/>
                        </a:spcBef>
                        <a:buNone/>
                      </a:pPr>
                      <a:r>
                        <a:rPr lang="en-US" sz="2000"/>
                        <a:t>Easier for mistakes to occur</a:t>
                      </a: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0"/>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Chromosomal Mutations</a:t>
            </a:r>
          </a:p>
        </p:txBody>
      </p:sp>
      <p:sp>
        <p:nvSpPr>
          <p:cNvPr id="465" name="Shape 465"/>
          <p:cNvSpPr txBox="1">
            <a:spLocks noGrp="1"/>
          </p:cNvSpPr>
          <p:nvPr>
            <p:ph type="body" idx="1"/>
          </p:nvPr>
        </p:nvSpPr>
        <p:spPr>
          <a:xfrm>
            <a:off x="457200" y="914400"/>
            <a:ext cx="8229600" cy="5364163"/>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piece of a chromosome breaks off  Ex:  Cri du Chat syndrome (“cry of the cat”) infants have a distinctive cry, severe mental retardation and short life span.</a:t>
            </a:r>
          </a:p>
          <a:p>
            <a:pPr marL="742950" marR="0" lvl="1" indent="-28575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742950" marR="0" lvl="1" indent="-28575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chromosome fragment attaches to homologous chromosome which will no have 2 copies of certain genes  Ex:  Certain types of cancer</a:t>
            </a:r>
          </a:p>
        </p:txBody>
      </p:sp>
      <p:sp>
        <p:nvSpPr>
          <p:cNvPr id="466" name="Shape 466"/>
          <p:cNvSpPr txBox="1"/>
          <p:nvPr/>
        </p:nvSpPr>
        <p:spPr>
          <a:xfrm>
            <a:off x="1295400" y="924579"/>
            <a:ext cx="2133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DELETION</a:t>
            </a:r>
          </a:p>
        </p:txBody>
      </p:sp>
      <p:sp>
        <p:nvSpPr>
          <p:cNvPr id="467" name="Shape 467"/>
          <p:cNvSpPr txBox="1"/>
          <p:nvPr/>
        </p:nvSpPr>
        <p:spPr>
          <a:xfrm>
            <a:off x="1143000" y="3743980"/>
            <a:ext cx="39623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DUPLICATION DELETION</a:t>
            </a:r>
          </a:p>
        </p:txBody>
      </p:sp>
      <p:pic>
        <p:nvPicPr>
          <p:cNvPr id="468" name="Shape 468" descr="deletion.jpg"/>
          <p:cNvPicPr preferRelativeResize="0"/>
          <p:nvPr/>
        </p:nvPicPr>
        <p:blipFill rotWithShape="1">
          <a:blip r:embed="rId3">
            <a:alphaModFix/>
          </a:blip>
          <a:srcRect/>
          <a:stretch/>
        </p:blipFill>
        <p:spPr>
          <a:xfrm>
            <a:off x="2057400" y="2209800"/>
            <a:ext cx="6436841" cy="1266825"/>
          </a:xfrm>
          <a:prstGeom prst="rect">
            <a:avLst/>
          </a:prstGeom>
          <a:noFill/>
          <a:ln>
            <a:noFill/>
          </a:ln>
        </p:spPr>
      </p:pic>
      <p:pic>
        <p:nvPicPr>
          <p:cNvPr id="469" name="Shape 469" descr="duplication deletion.jpg"/>
          <p:cNvPicPr preferRelativeResize="0"/>
          <p:nvPr/>
        </p:nvPicPr>
        <p:blipFill rotWithShape="1">
          <a:blip r:embed="rId4">
            <a:alphaModFix/>
          </a:blip>
          <a:srcRect/>
          <a:stretch/>
        </p:blipFill>
        <p:spPr>
          <a:xfrm>
            <a:off x="2286000" y="5029200"/>
            <a:ext cx="5276116" cy="144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500"/>
                                        <p:tgtEl>
                                          <p:spTgt spid="46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7"/>
                                        </p:tgtEl>
                                        <p:attrNameLst>
                                          <p:attrName>style.visibility</p:attrName>
                                        </p:attrNameLst>
                                      </p:cBhvr>
                                      <p:to>
                                        <p:strVal val="visible"/>
                                      </p:to>
                                    </p:set>
                                    <p:anim calcmode="lin" valueType="num">
                                      <p:cBhvr additive="base">
                                        <p:cTn id="12" dur="500"/>
                                        <p:tgtEl>
                                          <p:spTgt spid="4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457200" y="990600"/>
            <a:ext cx="8229600" cy="51355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chromosome piece reattaches to original chromosome but in reverse orientation   Ex:  Hemophilia (blood clotting disorder)</a:t>
            </a: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chromosome piece attaches itself to a nonhomologous chromosome  Ex:  Leukemia</a:t>
            </a:r>
          </a:p>
        </p:txBody>
      </p:sp>
      <p:sp>
        <p:nvSpPr>
          <p:cNvPr id="475" name="Shape 475"/>
          <p:cNvSpPr txBox="1">
            <a:spLocks noGrp="1"/>
          </p:cNvSpPr>
          <p:nvPr>
            <p:ph type="title"/>
          </p:nvPr>
        </p:nvSpPr>
        <p:spPr>
          <a:xfrm>
            <a:off x="457200" y="0"/>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Chromosomal Mutations</a:t>
            </a:r>
          </a:p>
        </p:txBody>
      </p:sp>
      <p:sp>
        <p:nvSpPr>
          <p:cNvPr id="476" name="Shape 476"/>
          <p:cNvSpPr txBox="1"/>
          <p:nvPr/>
        </p:nvSpPr>
        <p:spPr>
          <a:xfrm>
            <a:off x="914400" y="914400"/>
            <a:ext cx="2133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INVERSION</a:t>
            </a:r>
          </a:p>
        </p:txBody>
      </p:sp>
      <p:sp>
        <p:nvSpPr>
          <p:cNvPr id="477" name="Shape 477"/>
          <p:cNvSpPr txBox="1"/>
          <p:nvPr/>
        </p:nvSpPr>
        <p:spPr>
          <a:xfrm>
            <a:off x="914400" y="3810000"/>
            <a:ext cx="27431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TRANSLOCATION</a:t>
            </a:r>
          </a:p>
        </p:txBody>
      </p:sp>
      <p:pic>
        <p:nvPicPr>
          <p:cNvPr id="478" name="Shape 478" descr="inversion.jpg"/>
          <p:cNvPicPr preferRelativeResize="0"/>
          <p:nvPr/>
        </p:nvPicPr>
        <p:blipFill rotWithShape="1">
          <a:blip r:embed="rId3">
            <a:alphaModFix/>
          </a:blip>
          <a:srcRect/>
          <a:stretch/>
        </p:blipFill>
        <p:spPr>
          <a:xfrm>
            <a:off x="1752600" y="2286000"/>
            <a:ext cx="5915139" cy="1295400"/>
          </a:xfrm>
          <a:prstGeom prst="rect">
            <a:avLst/>
          </a:prstGeom>
          <a:noFill/>
          <a:ln>
            <a:noFill/>
          </a:ln>
        </p:spPr>
      </p:pic>
      <p:pic>
        <p:nvPicPr>
          <p:cNvPr id="479" name="Shape 479" descr="translocation.jpg"/>
          <p:cNvPicPr preferRelativeResize="0"/>
          <p:nvPr/>
        </p:nvPicPr>
        <p:blipFill rotWithShape="1">
          <a:blip r:embed="rId4">
            <a:alphaModFix/>
          </a:blip>
          <a:srcRect/>
          <a:stretch/>
        </p:blipFill>
        <p:spPr>
          <a:xfrm>
            <a:off x="1371600" y="4953000"/>
            <a:ext cx="6611038" cy="144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7"/>
                                        </p:tgtEl>
                                        <p:attrNameLst>
                                          <p:attrName>style.visibility</p:attrName>
                                        </p:attrNameLst>
                                      </p:cBhvr>
                                      <p:to>
                                        <p:strVal val="visible"/>
                                      </p:to>
                                    </p:set>
                                    <p:anim calcmode="lin" valueType="num">
                                      <p:cBhvr additive="base">
                                        <p:cTn id="12" dur="500"/>
                                        <p:tgtEl>
                                          <p:spTgt spid="4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457200" y="274637"/>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Chromosomes determine your sex</a:t>
            </a:r>
          </a:p>
        </p:txBody>
      </p:sp>
      <p:sp>
        <p:nvSpPr>
          <p:cNvPr id="485" name="Shape 48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25000"/>
              <a:buFont typeface="Arial"/>
              <a:buNone/>
            </a:pPr>
            <a:r>
              <a:rPr lang="en-US" sz="2720" b="1" i="0" u="none" strike="noStrike" cap="none">
                <a:solidFill>
                  <a:schemeClr val="dk1"/>
                </a:solidFill>
                <a:latin typeface="Calibri"/>
                <a:ea typeface="Calibri"/>
                <a:cs typeface="Calibri"/>
                <a:sym typeface="Calibri"/>
              </a:rPr>
              <a:t>You have 23 pairs or 46 chromosomes</a:t>
            </a:r>
          </a:p>
          <a:p>
            <a:pPr marL="342900" marR="0" lvl="0" indent="-342900" algn="l" rtl="0">
              <a:lnSpc>
                <a:spcPct val="80000"/>
              </a:lnSpc>
              <a:spcBef>
                <a:spcPts val="544"/>
              </a:spcBef>
              <a:spcAft>
                <a:spcPts val="0"/>
              </a:spcAft>
              <a:buClr>
                <a:schemeClr val="dk1"/>
              </a:buClr>
              <a:buSzPct val="25000"/>
              <a:buFont typeface="Arial"/>
              <a:buNone/>
            </a:pP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Char char="•"/>
            </a:pPr>
            <a:r>
              <a:rPr lang="en-US" sz="2720" b="1" i="0" u="none" strike="noStrike" cap="none">
                <a:solidFill>
                  <a:schemeClr val="dk1"/>
                </a:solidFill>
                <a:latin typeface="Calibri"/>
                <a:ea typeface="Calibri"/>
                <a:cs typeface="Calibri"/>
                <a:sym typeface="Calibri"/>
              </a:rPr>
              <a:t>_____________</a:t>
            </a:r>
            <a:r>
              <a:rPr lang="en-US" sz="2720" b="0" i="0" u="none" strike="noStrike" cap="none">
                <a:solidFill>
                  <a:schemeClr val="dk1"/>
                </a:solidFill>
                <a:latin typeface="Calibri"/>
                <a:ea typeface="Calibri"/>
                <a:cs typeface="Calibri"/>
                <a:sym typeface="Calibri"/>
              </a:rPr>
              <a:t> – are pairs 1-22.  These do not determine your sex.  They determine other characteristics such as eye color.</a:t>
            </a:r>
            <a:br>
              <a:rPr lang="en-US" sz="2720" b="0" i="0" u="none" strike="noStrike" cap="none">
                <a:solidFill>
                  <a:schemeClr val="dk1"/>
                </a:solidFill>
                <a:latin typeface="Calibri"/>
                <a:ea typeface="Calibri"/>
                <a:cs typeface="Calibri"/>
                <a:sym typeface="Calibri"/>
              </a:rPr>
            </a:br>
            <a:endParaRPr lang="en-US"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Char char="•"/>
            </a:pPr>
            <a:r>
              <a:rPr lang="en-US" sz="2720" b="1" i="0" u="none" strike="noStrike" cap="none">
                <a:solidFill>
                  <a:schemeClr val="dk1"/>
                </a:solidFill>
                <a:latin typeface="Calibri"/>
                <a:ea typeface="Calibri"/>
                <a:cs typeface="Calibri"/>
                <a:sym typeface="Calibri"/>
              </a:rPr>
              <a:t>______________________</a:t>
            </a:r>
            <a:r>
              <a:rPr lang="en-US" sz="2720" b="0" i="0" u="none" strike="noStrike" cap="none">
                <a:solidFill>
                  <a:schemeClr val="dk1"/>
                </a:solidFill>
                <a:latin typeface="Calibri"/>
                <a:ea typeface="Calibri"/>
                <a:cs typeface="Calibri"/>
                <a:sym typeface="Calibri"/>
              </a:rPr>
              <a:t> – the 23</a:t>
            </a:r>
            <a:r>
              <a:rPr lang="en-US" sz="2720" b="0" i="0" u="none" strike="noStrike" cap="none" baseline="30000">
                <a:solidFill>
                  <a:schemeClr val="dk1"/>
                </a:solidFill>
                <a:latin typeface="Calibri"/>
                <a:ea typeface="Calibri"/>
                <a:cs typeface="Calibri"/>
                <a:sym typeface="Calibri"/>
              </a:rPr>
              <a:t>rd</a:t>
            </a:r>
            <a:r>
              <a:rPr lang="en-US" sz="2720" b="0" i="0" u="none" strike="noStrike" cap="none">
                <a:solidFill>
                  <a:schemeClr val="dk1"/>
                </a:solidFill>
                <a:latin typeface="Calibri"/>
                <a:ea typeface="Calibri"/>
                <a:cs typeface="Calibri"/>
                <a:sym typeface="Calibri"/>
              </a:rPr>
              <a:t> pair of chromosomes.  This pair determines your sex.</a:t>
            </a:r>
          </a:p>
          <a:p>
            <a:pPr marL="342900" marR="0" lvl="0" indent="-342900" algn="l" rtl="0">
              <a:lnSpc>
                <a:spcPct val="80000"/>
              </a:lnSpc>
              <a:spcBef>
                <a:spcPts val="544"/>
              </a:spcBef>
              <a:spcAft>
                <a:spcPts val="0"/>
              </a:spcAft>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Female – </a:t>
            </a:r>
            <a:r>
              <a:rPr lang="en-US" sz="2720" b="1" i="0" u="none" strike="noStrike" cap="none">
                <a:solidFill>
                  <a:schemeClr val="dk1"/>
                </a:solidFill>
                <a:latin typeface="Calibri"/>
                <a:ea typeface="Calibri"/>
                <a:cs typeface="Calibri"/>
                <a:sym typeface="Calibri"/>
              </a:rPr>
              <a:t>_______</a:t>
            </a:r>
            <a:r>
              <a:rPr lang="en-US" sz="2720" b="0" i="0" u="none" strike="noStrike" cap="none">
                <a:solidFill>
                  <a:schemeClr val="dk1"/>
                </a:solidFill>
                <a:latin typeface="Calibri"/>
                <a:ea typeface="Calibri"/>
                <a:cs typeface="Calibri"/>
                <a:sym typeface="Calibri"/>
              </a:rPr>
              <a:t>      Male </a:t>
            </a:r>
            <a:r>
              <a:rPr lang="en-US" sz="2720" b="1" i="0" u="none" strike="noStrike" cap="none">
                <a:solidFill>
                  <a:schemeClr val="dk1"/>
                </a:solidFill>
                <a:latin typeface="Calibri"/>
                <a:ea typeface="Calibri"/>
                <a:cs typeface="Calibri"/>
                <a:sym typeface="Calibri"/>
              </a:rPr>
              <a:t>_____ </a:t>
            </a:r>
            <a:r>
              <a:rPr lang="en-US" sz="2720" b="0" i="0" u="none" strike="noStrike" cap="none">
                <a:solidFill>
                  <a:schemeClr val="dk1"/>
                </a:solidFill>
                <a:latin typeface="Calibri"/>
                <a:ea typeface="Calibri"/>
                <a:cs typeface="Calibri"/>
                <a:sym typeface="Calibri"/>
              </a:rPr>
              <a:t> (this is true for humans but varies in other organisms)</a:t>
            </a:r>
          </a:p>
          <a:p>
            <a:pPr marL="342900" marR="0" lvl="0" indent="-342900" algn="l" rtl="0">
              <a:lnSpc>
                <a:spcPct val="80000"/>
              </a:lnSpc>
              <a:spcBef>
                <a:spcPts val="544"/>
              </a:spcBef>
              <a:buClr>
                <a:schemeClr val="dk1"/>
              </a:buClr>
              <a:buSzPct val="25000"/>
              <a:buFont typeface="Arial"/>
              <a:buNone/>
            </a:pPr>
            <a:endParaRPr sz="2720" b="0" i="0" u="none" strike="noStrike" cap="none">
              <a:solidFill>
                <a:schemeClr val="dk1"/>
              </a:solidFill>
              <a:latin typeface="Calibri"/>
              <a:ea typeface="Calibri"/>
              <a:cs typeface="Calibri"/>
              <a:sym typeface="Calibri"/>
            </a:endParaRPr>
          </a:p>
        </p:txBody>
      </p:sp>
      <p:sp>
        <p:nvSpPr>
          <p:cNvPr id="486" name="Shape 486"/>
          <p:cNvSpPr txBox="1"/>
          <p:nvPr/>
        </p:nvSpPr>
        <p:spPr>
          <a:xfrm>
            <a:off x="914400" y="2296180"/>
            <a:ext cx="2133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AUTOSOMES</a:t>
            </a:r>
          </a:p>
        </p:txBody>
      </p:sp>
      <p:sp>
        <p:nvSpPr>
          <p:cNvPr id="487" name="Shape 487"/>
          <p:cNvSpPr txBox="1"/>
          <p:nvPr/>
        </p:nvSpPr>
        <p:spPr>
          <a:xfrm>
            <a:off x="914400" y="3657600"/>
            <a:ext cx="35813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SEX CHROMOSOMES</a:t>
            </a:r>
          </a:p>
        </p:txBody>
      </p:sp>
      <p:sp>
        <p:nvSpPr>
          <p:cNvPr id="488" name="Shape 488"/>
          <p:cNvSpPr txBox="1"/>
          <p:nvPr/>
        </p:nvSpPr>
        <p:spPr>
          <a:xfrm>
            <a:off x="2438400" y="4800600"/>
            <a:ext cx="609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XX</a:t>
            </a:r>
          </a:p>
        </p:txBody>
      </p:sp>
      <p:sp>
        <p:nvSpPr>
          <p:cNvPr id="489" name="Shape 489"/>
          <p:cNvSpPr txBox="1"/>
          <p:nvPr/>
        </p:nvSpPr>
        <p:spPr>
          <a:xfrm>
            <a:off x="4724400" y="4800600"/>
            <a:ext cx="609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XY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500"/>
                                        <p:tgtEl>
                                          <p:spTgt spid="48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7"/>
                                        </p:tgtEl>
                                        <p:attrNameLst>
                                          <p:attrName>style.visibility</p:attrName>
                                        </p:attrNameLst>
                                      </p:cBhvr>
                                      <p:to>
                                        <p:strVal val="visible"/>
                                      </p:to>
                                    </p:set>
                                    <p:anim calcmode="lin" valueType="num">
                                      <p:cBhvr additive="base">
                                        <p:cTn id="12" dur="500"/>
                                        <p:tgtEl>
                                          <p:spTgt spid="48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8"/>
                                        </p:tgtEl>
                                        <p:attrNameLst>
                                          <p:attrName>style.visibility</p:attrName>
                                        </p:attrNameLst>
                                      </p:cBhvr>
                                      <p:to>
                                        <p:strVal val="visible"/>
                                      </p:to>
                                    </p:set>
                                    <p:anim calcmode="lin" valueType="num">
                                      <p:cBhvr additive="base">
                                        <p:cTn id="17" dur="500"/>
                                        <p:tgtEl>
                                          <p:spTgt spid="48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89"/>
                                        </p:tgtEl>
                                        <p:attrNameLst>
                                          <p:attrName>style.visibility</p:attrName>
                                        </p:attrNameLst>
                                      </p:cBhvr>
                                      <p:to>
                                        <p:strVal val="visible"/>
                                      </p:to>
                                    </p:set>
                                    <p:anim calcmode="lin" valueType="num">
                                      <p:cBhvr additive="base">
                                        <p:cTn id="20" dur="500"/>
                                        <p:tgtEl>
                                          <p:spTgt spid="4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76200"/>
            <a:ext cx="8229600" cy="7921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How can someone get too many or too few chromosomes?</a:t>
            </a:r>
          </a:p>
        </p:txBody>
      </p:sp>
      <p:sp>
        <p:nvSpPr>
          <p:cNvPr id="495" name="Shape 4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humans missing 1 of 46 chromosomes ------- die</a:t>
            </a:r>
            <a:br>
              <a:rPr lang="en-US" sz="2400" b="0" i="0" u="none" strike="noStrike" cap="none">
                <a:solidFill>
                  <a:schemeClr val="dk1"/>
                </a:solidFill>
                <a:latin typeface="Calibri"/>
                <a:ea typeface="Calibri"/>
                <a:cs typeface="Calibri"/>
                <a:sym typeface="Calibri"/>
              </a:rPr>
            </a:br>
            <a:endParaRPr lang="en-US" sz="24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Exception:</a:t>
            </a: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humans with 3 copies of one chromosome ------</a:t>
            </a:r>
          </a:p>
          <a:p>
            <a:pPr marL="342900" marR="0" lvl="0" indent="-342900" algn="l" rtl="0">
              <a:spcBef>
                <a:spcPts val="480"/>
              </a:spcBef>
              <a:spcAft>
                <a:spcPts val="0"/>
              </a:spcAft>
              <a:buClr>
                <a:schemeClr val="dk1"/>
              </a:buClr>
              <a:buSzPct val="25000"/>
              <a:buFont typeface="Arial"/>
              <a:buNone/>
            </a:pPr>
            <a:endParaRPr sz="2400" b="1"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1" i="0" u="none" strike="noStrike" cap="none">
                <a:solidFill>
                  <a:schemeClr val="dk1"/>
                </a:solidFill>
                <a:latin typeface="Calibri"/>
                <a:ea typeface="Calibri"/>
                <a:cs typeface="Calibri"/>
                <a:sym typeface="Calibri"/>
              </a:rPr>
              <a:t>_____________________</a:t>
            </a:r>
            <a:r>
              <a:rPr lang="en-US" sz="2400" b="0" i="0" u="none" strike="noStrike" cap="none">
                <a:solidFill>
                  <a:schemeClr val="dk1"/>
                </a:solidFill>
                <a:latin typeface="Calibri"/>
                <a:ea typeface="Calibri"/>
                <a:cs typeface="Calibri"/>
                <a:sym typeface="Calibri"/>
              </a:rPr>
              <a:t> – picture of the chromosomes in a cell that is used to check for abnormalities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496" name="Shape 496"/>
          <p:cNvSpPr txBox="1"/>
          <p:nvPr/>
        </p:nvSpPr>
        <p:spPr>
          <a:xfrm>
            <a:off x="3048000" y="2286000"/>
            <a:ext cx="52577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XO SYNDROME – FEMALE WITH ONLY ONE X CHROMOSOME</a:t>
            </a:r>
          </a:p>
        </p:txBody>
      </p:sp>
      <p:sp>
        <p:nvSpPr>
          <p:cNvPr id="497" name="Shape 497"/>
          <p:cNvSpPr txBox="1"/>
          <p:nvPr/>
        </p:nvSpPr>
        <p:spPr>
          <a:xfrm>
            <a:off x="6858000" y="3657600"/>
            <a:ext cx="2133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TRISOMY</a:t>
            </a:r>
          </a:p>
        </p:txBody>
      </p:sp>
      <p:sp>
        <p:nvSpPr>
          <p:cNvPr id="498" name="Shape 498"/>
          <p:cNvSpPr txBox="1"/>
          <p:nvPr/>
        </p:nvSpPr>
        <p:spPr>
          <a:xfrm>
            <a:off x="1066800" y="4886980"/>
            <a:ext cx="2133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KARYOTYPE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500"/>
                                        <p:tgtEl>
                                          <p:spTgt spid="4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 calcmode="lin" valueType="num">
                                      <p:cBhvr additive="base">
                                        <p:cTn id="12" dur="500"/>
                                        <p:tgtEl>
                                          <p:spTgt spid="49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8"/>
                                        </p:tgtEl>
                                        <p:attrNameLst>
                                          <p:attrName>style.visibility</p:attrName>
                                        </p:attrNameLst>
                                      </p:cBhvr>
                                      <p:to>
                                        <p:strVal val="visible"/>
                                      </p:to>
                                    </p:set>
                                    <p:anim calcmode="lin" valueType="num">
                                      <p:cBhvr additive="base">
                                        <p:cTn id="17" dur="500"/>
                                        <p:tgtEl>
                                          <p:spTgt spid="4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DISJUNCTION</a:t>
            </a:r>
          </a:p>
        </p:txBody>
      </p:sp>
      <p:sp>
        <p:nvSpPr>
          <p:cNvPr id="504" name="Shape 504"/>
          <p:cNvSpPr txBox="1">
            <a:spLocks noGrp="1"/>
          </p:cNvSpPr>
          <p:nvPr>
            <p:ph type="body" idx="1"/>
          </p:nvPr>
        </p:nvSpPr>
        <p:spPr>
          <a:xfrm>
            <a:off x="457200" y="1295400"/>
            <a:ext cx="8229600" cy="1752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If meiosis occurs correctly this is called:</a:t>
            </a:r>
          </a:p>
          <a:p>
            <a:pPr marL="342900" marR="0" lvl="0" indent="-342900" algn="l" rtl="0">
              <a:spcBef>
                <a:spcPts val="56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  proper separation of chromosomes during meiosis </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05" name="Shape 505" descr="disjunction.jpg"/>
          <p:cNvPicPr preferRelativeResize="0"/>
          <p:nvPr/>
        </p:nvPicPr>
        <p:blipFill rotWithShape="1">
          <a:blip r:embed="rId3">
            <a:alphaModFix/>
          </a:blip>
          <a:srcRect/>
          <a:stretch/>
        </p:blipFill>
        <p:spPr>
          <a:xfrm>
            <a:off x="1828800" y="2895600"/>
            <a:ext cx="5791200" cy="3744686"/>
          </a:xfrm>
          <a:prstGeom prst="rect">
            <a:avLst/>
          </a:prstGeom>
          <a:noFill/>
          <a:ln>
            <a:noFill/>
          </a:ln>
        </p:spPr>
      </p:pic>
      <p:sp>
        <p:nvSpPr>
          <p:cNvPr id="506" name="Shape 506"/>
          <p:cNvSpPr txBox="1"/>
          <p:nvPr/>
        </p:nvSpPr>
        <p:spPr>
          <a:xfrm>
            <a:off x="838200" y="1752600"/>
            <a:ext cx="25908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DISJUNCTION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 calcmode="lin" valueType="num">
                                      <p:cBhvr additive="base">
                                        <p:cTn id="7" dur="500"/>
                                        <p:tgtEl>
                                          <p:spTgt spid="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NONDISJUNCTION</a:t>
            </a:r>
          </a:p>
        </p:txBody>
      </p:sp>
      <p:sp>
        <p:nvSpPr>
          <p:cNvPr id="512" name="Shape 512"/>
          <p:cNvSpPr txBox="1">
            <a:spLocks noGrp="1"/>
          </p:cNvSpPr>
          <p:nvPr>
            <p:ph type="body" idx="1"/>
          </p:nvPr>
        </p:nvSpPr>
        <p:spPr>
          <a:xfrm>
            <a:off x="457200" y="838200"/>
            <a:ext cx="8229600" cy="3048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a:solidFill>
                  <a:schemeClr val="dk1"/>
                </a:solidFill>
                <a:latin typeface="Calibri"/>
                <a:ea typeface="Calibri"/>
                <a:cs typeface="Calibri"/>
                <a:sym typeface="Calibri"/>
              </a:rPr>
              <a:t>How does a person get an extra chromosome?</a:t>
            </a:r>
            <a:r>
              <a:rPr lang="en-US" sz="2800" b="0" i="0" u="none" strike="noStrike" cap="none">
                <a:solidFill>
                  <a:schemeClr val="dk1"/>
                </a:solidFill>
                <a:latin typeface="Calibri"/>
                <a:ea typeface="Calibri"/>
                <a:cs typeface="Calibri"/>
                <a:sym typeface="Calibri"/>
              </a:rPr>
              <a:t>  This is when meiosis does not occur correctly.</a:t>
            </a:r>
          </a:p>
          <a:p>
            <a:pPr marL="342900" marR="0" lvl="0" indent="-34290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 failure of chromosomes to separate during meiosis resulting in too many or too few chromosomes in the gametes</a:t>
            </a:r>
          </a:p>
          <a:p>
            <a:pPr marL="342900" marR="0" lvl="0" indent="-342900" algn="l" rtl="0">
              <a:spcBef>
                <a:spcPts val="56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513" name="Shape 513"/>
          <p:cNvSpPr txBox="1"/>
          <p:nvPr/>
        </p:nvSpPr>
        <p:spPr>
          <a:xfrm>
            <a:off x="838200" y="2296180"/>
            <a:ext cx="29717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NONDISJUNCTION</a:t>
            </a:r>
          </a:p>
        </p:txBody>
      </p:sp>
      <p:pic>
        <p:nvPicPr>
          <p:cNvPr id="514" name="Shape 514" descr="nondisjunction.jpg"/>
          <p:cNvPicPr preferRelativeResize="0"/>
          <p:nvPr/>
        </p:nvPicPr>
        <p:blipFill rotWithShape="1">
          <a:blip r:embed="rId3">
            <a:alphaModFix/>
          </a:blip>
          <a:srcRect/>
          <a:stretch/>
        </p:blipFill>
        <p:spPr>
          <a:xfrm>
            <a:off x="76200" y="3733798"/>
            <a:ext cx="8992436" cy="26354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500"/>
                                        <p:tgtEl>
                                          <p:spTgt spid="5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Why do cells reproduce?</a:t>
            </a:r>
          </a:p>
        </p:txBody>
      </p:sp>
      <p:sp>
        <p:nvSpPr>
          <p:cNvPr id="114" name="Shape 114"/>
          <p:cNvSpPr txBox="1">
            <a:spLocks noGrp="1"/>
          </p:cNvSpPr>
          <p:nvPr>
            <p:ph type="body" idx="1"/>
          </p:nvPr>
        </p:nvSpPr>
        <p:spPr>
          <a:xfrm>
            <a:off x="457200" y="1143000"/>
            <a:ext cx="8229600"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Organisms make new cells instead of having their cells grow larger.  The reason for this is there isn’t enough </a:t>
            </a:r>
            <a:r>
              <a:rPr lang="en-US" sz="2200" b="0" i="0" u="sng" strike="noStrike" cap="none">
                <a:solidFill>
                  <a:schemeClr val="dk1"/>
                </a:solidFill>
                <a:latin typeface="Calibri"/>
                <a:ea typeface="Calibri"/>
                <a:cs typeface="Calibri"/>
                <a:sym typeface="Calibri"/>
              </a:rPr>
              <a:t>____________________  </a:t>
            </a:r>
            <a:r>
              <a:rPr lang="en-US" sz="2200" b="0" i="0" u="none" strike="noStrike" cap="none">
                <a:solidFill>
                  <a:schemeClr val="dk1"/>
                </a:solidFill>
                <a:latin typeface="Calibri"/>
                <a:ea typeface="Calibri"/>
                <a:cs typeface="Calibri"/>
                <a:sym typeface="Calibri"/>
              </a:rPr>
              <a:t>in the cell membrane to meet the needs of the ____________________ (or total space) inside the cell.  </a:t>
            </a:r>
            <a:r>
              <a:rPr lang="en-US" sz="2200" b="1" i="0" u="none" strike="noStrike" cap="none">
                <a:solidFill>
                  <a:schemeClr val="dk1"/>
                </a:solidFill>
                <a:latin typeface="Calibri"/>
                <a:ea typeface="Calibri"/>
                <a:cs typeface="Calibri"/>
                <a:sym typeface="Calibri"/>
              </a:rPr>
              <a:t>Cells will divide into two cells (reproduce) before they become too large to function properly. </a:t>
            </a:r>
            <a:r>
              <a:rPr lang="en-US" sz="2200" b="0" i="0" u="none" strike="noStrike" cap="none">
                <a:solidFill>
                  <a:schemeClr val="dk1"/>
                </a:solidFill>
                <a:latin typeface="Calibri"/>
                <a:ea typeface="Calibri"/>
                <a:cs typeface="Calibri"/>
                <a:sym typeface="Calibri"/>
              </a:rPr>
              <a:t> </a:t>
            </a:r>
          </a:p>
          <a:p>
            <a:pPr marL="342900" marR="0" lvl="0" indent="-342900" algn="l" rtl="0">
              <a:spcBef>
                <a:spcPts val="44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 </a:t>
            </a:r>
          </a:p>
          <a:p>
            <a:pPr marL="342900" marR="0" lvl="0" indent="-342900" algn="l" rtl="0">
              <a:spcBef>
                <a:spcPts val="44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Char char="•"/>
            </a:pPr>
            <a:r>
              <a:rPr lang="en-US" sz="2200" b="1" i="0" u="none" strike="noStrike" cap="none">
                <a:solidFill>
                  <a:schemeClr val="dk1"/>
                </a:solidFill>
                <a:latin typeface="Calibri"/>
                <a:ea typeface="Calibri"/>
                <a:cs typeface="Calibri"/>
                <a:sym typeface="Calibri"/>
              </a:rPr>
              <a:t>_________________________________ – If you get a cut or break a bone, cells will divide to help heal the area.</a:t>
            </a:r>
          </a:p>
          <a:p>
            <a:pPr marL="342900" marR="0" lvl="0" indent="-342900" algn="l"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p:txBody>
      </p:sp>
      <p:grpSp>
        <p:nvGrpSpPr>
          <p:cNvPr id="115" name="Shape 115"/>
          <p:cNvGrpSpPr/>
          <p:nvPr/>
        </p:nvGrpSpPr>
        <p:grpSpPr>
          <a:xfrm>
            <a:off x="2133600" y="3043238"/>
            <a:ext cx="4800599" cy="2138362"/>
            <a:chOff x="3087" y="3527"/>
            <a:chExt cx="5932" cy="2527"/>
          </a:xfrm>
        </p:grpSpPr>
        <p:sp>
          <p:nvSpPr>
            <p:cNvPr id="116" name="Shape 116"/>
            <p:cNvSpPr txBox="1"/>
            <p:nvPr/>
          </p:nvSpPr>
          <p:spPr>
            <a:xfrm>
              <a:off x="3087" y="4390"/>
              <a:ext cx="280" cy="729"/>
            </a:xfrm>
            <a:prstGeom prst="rect">
              <a:avLst/>
            </a:prstGeom>
            <a:solidFill>
              <a:srgbClr val="FFFFFF"/>
            </a:solid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 b="1" i="0" u="none" strike="noStrike" cap="none">
                  <a:solidFill>
                    <a:schemeClr val="dk1"/>
                  </a:solidFill>
                  <a:latin typeface="Calibri"/>
                  <a:ea typeface="Calibri"/>
                  <a:cs typeface="Calibri"/>
                  <a:sym typeface="Calibri"/>
                </a:rPr>
                <a:t>1 cm</a:t>
              </a:r>
            </a:p>
          </p:txBody>
        </p:sp>
        <p:grpSp>
          <p:nvGrpSpPr>
            <p:cNvPr id="117" name="Shape 117"/>
            <p:cNvGrpSpPr/>
            <p:nvPr/>
          </p:nvGrpSpPr>
          <p:grpSpPr>
            <a:xfrm>
              <a:off x="3366" y="3527"/>
              <a:ext cx="5652" cy="2527"/>
              <a:chOff x="3366" y="5812"/>
              <a:chExt cx="6208" cy="2532"/>
            </a:xfrm>
          </p:grpSpPr>
          <p:grpSp>
            <p:nvGrpSpPr>
              <p:cNvPr id="118" name="Shape 118"/>
              <p:cNvGrpSpPr/>
              <p:nvPr/>
            </p:nvGrpSpPr>
            <p:grpSpPr>
              <a:xfrm>
                <a:off x="3366" y="5812"/>
                <a:ext cx="6208" cy="2532"/>
                <a:chOff x="2970" y="6748"/>
                <a:chExt cx="6208" cy="2532"/>
              </a:xfrm>
            </p:grpSpPr>
            <p:grpSp>
              <p:nvGrpSpPr>
                <p:cNvPr id="119" name="Shape 119"/>
                <p:cNvGrpSpPr/>
                <p:nvPr/>
              </p:nvGrpSpPr>
              <p:grpSpPr>
                <a:xfrm>
                  <a:off x="6299" y="6748"/>
                  <a:ext cx="2880" cy="2532"/>
                  <a:chOff x="864" y="6597"/>
                  <a:chExt cx="3959" cy="3672"/>
                </a:xfrm>
              </p:grpSpPr>
              <p:sp>
                <p:nvSpPr>
                  <p:cNvPr id="120" name="Shape 120"/>
                  <p:cNvSpPr txBox="1"/>
                  <p:nvPr/>
                </p:nvSpPr>
                <p:spPr>
                  <a:xfrm>
                    <a:off x="4284" y="9359"/>
                    <a:ext cx="540" cy="503"/>
                  </a:xfrm>
                  <a:prstGeom prst="rect">
                    <a:avLst/>
                  </a:prstGeom>
                  <a:solidFill>
                    <a:srgbClr val="FFFFFF"/>
                  </a:solid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 b="1" i="0" u="none" strike="noStrike" cap="none">
                        <a:solidFill>
                          <a:schemeClr val="dk1"/>
                        </a:solidFill>
                        <a:latin typeface="Calibri"/>
                        <a:ea typeface="Calibri"/>
                        <a:cs typeface="Calibri"/>
                        <a:sym typeface="Calibri"/>
                      </a:rPr>
                      <a:t>3 cm</a:t>
                    </a:r>
                  </a:p>
                </p:txBody>
              </p:sp>
              <p:grpSp>
                <p:nvGrpSpPr>
                  <p:cNvPr id="121" name="Shape 121"/>
                  <p:cNvGrpSpPr/>
                  <p:nvPr/>
                </p:nvGrpSpPr>
                <p:grpSpPr>
                  <a:xfrm>
                    <a:off x="864" y="6597"/>
                    <a:ext cx="3792" cy="3672"/>
                    <a:chOff x="864" y="6597"/>
                    <a:chExt cx="3792" cy="3672"/>
                  </a:xfrm>
                </p:grpSpPr>
                <p:sp>
                  <p:nvSpPr>
                    <p:cNvPr id="122" name="Shape 122"/>
                    <p:cNvSpPr txBox="1"/>
                    <p:nvPr/>
                  </p:nvSpPr>
                  <p:spPr>
                    <a:xfrm>
                      <a:off x="1617" y="9837"/>
                      <a:ext cx="1080" cy="432"/>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 b="1" i="0" u="none" strike="noStrike" cap="none">
                          <a:solidFill>
                            <a:schemeClr val="dk1"/>
                          </a:solidFill>
                          <a:latin typeface="Calibri"/>
                          <a:ea typeface="Calibri"/>
                          <a:cs typeface="Calibri"/>
                          <a:sym typeface="Calibri"/>
                        </a:rPr>
                        <a:t>3 cm</a:t>
                      </a:r>
                    </a:p>
                  </p:txBody>
                </p:sp>
                <p:sp>
                  <p:nvSpPr>
                    <p:cNvPr id="123" name="Shape 123"/>
                    <p:cNvSpPr/>
                    <p:nvPr/>
                  </p:nvSpPr>
                  <p:spPr>
                    <a:xfrm>
                      <a:off x="1398" y="6597"/>
                      <a:ext cx="3258" cy="3148"/>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4" name="Shape 124"/>
                    <p:cNvSpPr txBox="1"/>
                    <p:nvPr/>
                  </p:nvSpPr>
                  <p:spPr>
                    <a:xfrm>
                      <a:off x="864" y="8576"/>
                      <a:ext cx="362" cy="900"/>
                    </a:xfrm>
                    <a:prstGeom prst="rect">
                      <a:avLst/>
                    </a:prstGeom>
                    <a:solidFill>
                      <a:srgbClr val="FFFFFF"/>
                    </a:solid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 b="1" i="0" u="none" strike="noStrike" cap="none">
                          <a:solidFill>
                            <a:schemeClr val="dk1"/>
                          </a:solidFill>
                          <a:latin typeface="Calibri"/>
                          <a:ea typeface="Calibri"/>
                          <a:cs typeface="Calibri"/>
                          <a:sym typeface="Calibri"/>
                        </a:rPr>
                        <a:t>3 cm</a:t>
                      </a:r>
                    </a:p>
                  </p:txBody>
                </p:sp>
                <p:sp>
                  <p:nvSpPr>
                    <p:cNvPr id="125" name="Shape 125"/>
                    <p:cNvSpPr/>
                    <p:nvPr/>
                  </p:nvSpPr>
                  <p:spPr>
                    <a:xfrm>
                      <a:off x="3145" y="8379"/>
                      <a:ext cx="359" cy="359"/>
                    </a:xfrm>
                    <a:prstGeom prst="ellipse">
                      <a:avLst/>
                    </a:prstGeom>
                    <a:gradFill>
                      <a:gsLst>
                        <a:gs pos="0">
                          <a:srgbClr val="FFFFFF"/>
                        </a:gs>
                        <a:gs pos="100000">
                          <a:srgbClr val="000000"/>
                        </a:gs>
                      </a:gsLst>
                      <a:path path="circle">
                        <a:fillToRect l="50000" t="50000" r="50000" b="50000"/>
                      </a:path>
                      <a:tileRect/>
                    </a:gra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grpSp>
              <p:nvGrpSpPr>
                <p:cNvPr id="126" name="Shape 126"/>
                <p:cNvGrpSpPr/>
                <p:nvPr/>
              </p:nvGrpSpPr>
              <p:grpSpPr>
                <a:xfrm>
                  <a:off x="2970" y="7468"/>
                  <a:ext cx="1519" cy="1167"/>
                  <a:chOff x="2970" y="7468"/>
                  <a:chExt cx="1519" cy="1167"/>
                </a:xfrm>
              </p:grpSpPr>
              <p:grpSp>
                <p:nvGrpSpPr>
                  <p:cNvPr id="127" name="Shape 127"/>
                  <p:cNvGrpSpPr/>
                  <p:nvPr/>
                </p:nvGrpSpPr>
                <p:grpSpPr>
                  <a:xfrm>
                    <a:off x="2970" y="7468"/>
                    <a:ext cx="1519" cy="1167"/>
                    <a:chOff x="4836" y="10080"/>
                    <a:chExt cx="1967" cy="1439"/>
                  </a:xfrm>
                </p:grpSpPr>
                <p:sp>
                  <p:nvSpPr>
                    <p:cNvPr id="128" name="Shape 128"/>
                    <p:cNvSpPr/>
                    <p:nvPr/>
                  </p:nvSpPr>
                  <p:spPr>
                    <a:xfrm>
                      <a:off x="4836" y="10080"/>
                      <a:ext cx="1080" cy="1044"/>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9" name="Shape 129"/>
                    <p:cNvSpPr txBox="1"/>
                    <p:nvPr/>
                  </p:nvSpPr>
                  <p:spPr>
                    <a:xfrm>
                      <a:off x="4836" y="11159"/>
                      <a:ext cx="900" cy="359"/>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 b="1" i="0" u="none" strike="noStrike" cap="none">
                          <a:solidFill>
                            <a:schemeClr val="dk1"/>
                          </a:solidFill>
                          <a:latin typeface="Calibri"/>
                          <a:ea typeface="Calibri"/>
                          <a:cs typeface="Calibri"/>
                          <a:sym typeface="Calibri"/>
                        </a:rPr>
                        <a:t>1 cm</a:t>
                      </a:r>
                    </a:p>
                  </p:txBody>
                </p:sp>
                <p:sp>
                  <p:nvSpPr>
                    <p:cNvPr id="130" name="Shape 130"/>
                    <p:cNvSpPr txBox="1"/>
                    <p:nvPr/>
                  </p:nvSpPr>
                  <p:spPr>
                    <a:xfrm>
                      <a:off x="5904" y="10980"/>
                      <a:ext cx="900" cy="359"/>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 b="1" i="0" u="none" strike="noStrike" cap="none">
                          <a:solidFill>
                            <a:schemeClr val="dk1"/>
                          </a:solidFill>
                          <a:latin typeface="Calibri"/>
                          <a:ea typeface="Calibri"/>
                          <a:cs typeface="Calibri"/>
                          <a:sym typeface="Calibri"/>
                        </a:rPr>
                        <a:t>1 cm</a:t>
                      </a:r>
                    </a:p>
                  </p:txBody>
                </p:sp>
              </p:grpSp>
              <p:sp>
                <p:nvSpPr>
                  <p:cNvPr id="131" name="Shape 131"/>
                  <p:cNvSpPr/>
                  <p:nvPr/>
                </p:nvSpPr>
                <p:spPr>
                  <a:xfrm>
                    <a:off x="3194" y="7890"/>
                    <a:ext cx="278" cy="291"/>
                  </a:xfrm>
                  <a:prstGeom prst="ellipse">
                    <a:avLst/>
                  </a:prstGeom>
                  <a:gradFill>
                    <a:gsLst>
                      <a:gs pos="0">
                        <a:srgbClr val="FFFFFF"/>
                      </a:gs>
                      <a:gs pos="100000">
                        <a:srgbClr val="000000"/>
                      </a:gs>
                    </a:gsLst>
                    <a:path path="circle">
                      <a:fillToRect l="50000" t="50000" r="50000" b="50000"/>
                    </a:path>
                    <a:tileRect/>
                  </a:gra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sp>
            <p:nvSpPr>
              <p:cNvPr id="132" name="Shape 132"/>
              <p:cNvSpPr/>
              <p:nvPr/>
            </p:nvSpPr>
            <p:spPr>
              <a:xfrm>
                <a:off x="8340" y="7025"/>
                <a:ext cx="278" cy="291"/>
              </a:xfrm>
              <a:prstGeom prst="ellipse">
                <a:avLst/>
              </a:prstGeom>
              <a:gradFill>
                <a:gsLst>
                  <a:gs pos="0">
                    <a:srgbClr val="FFFFFF"/>
                  </a:gs>
                  <a:gs pos="100000">
                    <a:srgbClr val="000000"/>
                  </a:gs>
                </a:gsLst>
                <a:path path="circle">
                  <a:fillToRect l="50000" t="50000" r="50000" b="50000"/>
                </a:path>
                <a:tileRect/>
              </a:gra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sp>
        <p:nvSpPr>
          <p:cNvPr id="133" name="Shape 133"/>
          <p:cNvSpPr txBox="1"/>
          <p:nvPr/>
        </p:nvSpPr>
        <p:spPr>
          <a:xfrm>
            <a:off x="5715000" y="1447800"/>
            <a:ext cx="2133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dk1"/>
                </a:solidFill>
                <a:latin typeface="Calibri"/>
                <a:ea typeface="Calibri"/>
                <a:cs typeface="Calibri"/>
                <a:sym typeface="Calibri"/>
              </a:rPr>
              <a:t>SURFACE AREA</a:t>
            </a:r>
          </a:p>
        </p:txBody>
      </p:sp>
      <p:sp>
        <p:nvSpPr>
          <p:cNvPr id="134" name="Shape 134"/>
          <p:cNvSpPr txBox="1"/>
          <p:nvPr/>
        </p:nvSpPr>
        <p:spPr>
          <a:xfrm>
            <a:off x="1219200" y="2129134"/>
            <a:ext cx="2133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dk1"/>
                </a:solidFill>
                <a:latin typeface="Calibri"/>
                <a:ea typeface="Calibri"/>
                <a:cs typeface="Calibri"/>
                <a:sym typeface="Calibri"/>
              </a:rPr>
              <a:t>VOLUME</a:t>
            </a:r>
          </a:p>
        </p:txBody>
      </p:sp>
      <p:sp>
        <p:nvSpPr>
          <p:cNvPr id="135" name="Shape 135"/>
          <p:cNvSpPr txBox="1"/>
          <p:nvPr/>
        </p:nvSpPr>
        <p:spPr>
          <a:xfrm>
            <a:off x="1447800" y="5105400"/>
            <a:ext cx="2133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dk1"/>
                </a:solidFill>
                <a:latin typeface="Calibri"/>
                <a:ea typeface="Calibri"/>
                <a:cs typeface="Calibri"/>
                <a:sym typeface="Calibri"/>
              </a:rPr>
              <a:t>INJURY REPAIR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500"/>
                                        <p:tgtEl>
                                          <p:spTgt spid="13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500"/>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0"/>
            <a:ext cx="8229600" cy="7159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Karyotype 1</a:t>
            </a:r>
          </a:p>
        </p:txBody>
      </p:sp>
      <p:pic>
        <p:nvPicPr>
          <p:cNvPr id="520" name="Shape 520" descr="karyotype 1.jpg"/>
          <p:cNvPicPr preferRelativeResize="0">
            <a:picLocks noGrp="1"/>
          </p:cNvPicPr>
          <p:nvPr>
            <p:ph type="body" idx="1"/>
          </p:nvPr>
        </p:nvPicPr>
        <p:blipFill rotWithShape="1">
          <a:blip r:embed="rId3">
            <a:alphaModFix/>
          </a:blip>
          <a:srcRect/>
          <a:stretch/>
        </p:blipFill>
        <p:spPr>
          <a:xfrm>
            <a:off x="381000" y="914400"/>
            <a:ext cx="5943599" cy="5596610"/>
          </a:xfrm>
          <a:prstGeom prst="rect">
            <a:avLst/>
          </a:prstGeom>
          <a:noFill/>
          <a:ln>
            <a:noFill/>
          </a:ln>
        </p:spPr>
      </p:pic>
      <p:sp>
        <p:nvSpPr>
          <p:cNvPr id="521" name="Shape 521"/>
          <p:cNvSpPr txBox="1"/>
          <p:nvPr/>
        </p:nvSpPr>
        <p:spPr>
          <a:xfrm>
            <a:off x="6629400" y="2362200"/>
            <a:ext cx="21335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1-22 pairs - autosomes</a:t>
            </a:r>
          </a:p>
        </p:txBody>
      </p:sp>
      <p:sp>
        <p:nvSpPr>
          <p:cNvPr id="522" name="Shape 522"/>
          <p:cNvSpPr/>
          <p:nvPr/>
        </p:nvSpPr>
        <p:spPr>
          <a:xfrm>
            <a:off x="4724400" y="5257800"/>
            <a:ext cx="1143000" cy="1371599"/>
          </a:xfrm>
          <a:prstGeom prst="ellipse">
            <a:avLst/>
          </a:prstGeom>
          <a:noFill/>
          <a:ln w="317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23" name="Shape 523"/>
          <p:cNvSpPr txBox="1"/>
          <p:nvPr/>
        </p:nvSpPr>
        <p:spPr>
          <a:xfrm>
            <a:off x="6400800" y="5181600"/>
            <a:ext cx="2743199"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dk1"/>
                </a:solidFill>
                <a:latin typeface="Calibri"/>
                <a:ea typeface="Calibri"/>
                <a:cs typeface="Calibri"/>
                <a:sym typeface="Calibri"/>
              </a:rPr>
              <a:t>23</a:t>
            </a:r>
            <a:r>
              <a:rPr lang="en-US" sz="2400" b="1" u="sng" baseline="30000">
                <a:solidFill>
                  <a:schemeClr val="dk1"/>
                </a:solidFill>
                <a:latin typeface="Calibri"/>
                <a:ea typeface="Calibri"/>
                <a:cs typeface="Calibri"/>
                <a:sym typeface="Calibri"/>
              </a:rPr>
              <a:t>rd</a:t>
            </a:r>
            <a:r>
              <a:rPr lang="en-US" sz="2400" b="1" u="sng">
                <a:solidFill>
                  <a:schemeClr val="dk1"/>
                </a:solidFill>
                <a:latin typeface="Calibri"/>
                <a:ea typeface="Calibri"/>
                <a:cs typeface="Calibri"/>
                <a:sym typeface="Calibri"/>
              </a:rPr>
              <a:t> pair – sex chromosomes.  This is a male XY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 calcmode="lin" valueType="num">
                                      <p:cBhvr additive="base">
                                        <p:cTn id="7" dur="500"/>
                                        <p:tgtEl>
                                          <p:spTgt spid="5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
                                        </p:tgtEl>
                                        <p:attrNameLst>
                                          <p:attrName>style.visibility</p:attrName>
                                        </p:attrNameLst>
                                      </p:cBhvr>
                                      <p:to>
                                        <p:strVal val="visible"/>
                                      </p:to>
                                    </p:set>
                                    <p:animEffect transition="in" filter="fade">
                                      <p:cBhvr>
                                        <p:cTn id="12" dur="500"/>
                                        <p:tgtEl>
                                          <p:spTgt spid="522"/>
                                        </p:tgtEl>
                                      </p:cBhvr>
                                    </p:animEffect>
                                  </p:childTnLst>
                                </p:cTn>
                              </p:par>
                              <p:par>
                                <p:cTn id="13" presetID="10" presetClass="entr" presetSubtype="0" fill="hold" nodeType="withEffect">
                                  <p:stCondLst>
                                    <p:cond delay="0"/>
                                  </p:stCondLst>
                                  <p:childTnLst>
                                    <p:set>
                                      <p:cBhvr>
                                        <p:cTn id="14" dur="1" fill="hold">
                                          <p:stCondLst>
                                            <p:cond delay="0"/>
                                          </p:stCondLst>
                                        </p:cTn>
                                        <p:tgtEl>
                                          <p:spTgt spid="523"/>
                                        </p:tgtEl>
                                        <p:attrNameLst>
                                          <p:attrName>style.visibility</p:attrName>
                                        </p:attrNameLst>
                                      </p:cBhvr>
                                      <p:to>
                                        <p:strVal val="visible"/>
                                      </p:to>
                                    </p:set>
                                    <p:animEffect transition="in" filter="fade">
                                      <p:cBhvr>
                                        <p:cTn id="15"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0"/>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Karyotype 2</a:t>
            </a:r>
          </a:p>
        </p:txBody>
      </p:sp>
      <p:pic>
        <p:nvPicPr>
          <p:cNvPr id="529" name="Shape 529" descr="karyotype 2.jpg"/>
          <p:cNvPicPr preferRelativeResize="0">
            <a:picLocks noGrp="1"/>
          </p:cNvPicPr>
          <p:nvPr>
            <p:ph type="body" idx="1"/>
          </p:nvPr>
        </p:nvPicPr>
        <p:blipFill rotWithShape="1">
          <a:blip r:embed="rId3">
            <a:alphaModFix/>
          </a:blip>
          <a:srcRect/>
          <a:stretch/>
        </p:blipFill>
        <p:spPr>
          <a:xfrm>
            <a:off x="0" y="609600"/>
            <a:ext cx="6248399" cy="5828732"/>
          </a:xfrm>
          <a:prstGeom prst="rect">
            <a:avLst/>
          </a:prstGeom>
          <a:noFill/>
          <a:ln>
            <a:noFill/>
          </a:ln>
        </p:spPr>
      </p:pic>
      <p:sp>
        <p:nvSpPr>
          <p:cNvPr id="530" name="Shape 530"/>
          <p:cNvSpPr/>
          <p:nvPr/>
        </p:nvSpPr>
        <p:spPr>
          <a:xfrm>
            <a:off x="2438400" y="5181600"/>
            <a:ext cx="762000" cy="914400"/>
          </a:xfrm>
          <a:prstGeom prst="ellipse">
            <a:avLst/>
          </a:prstGeom>
          <a:noFill/>
          <a:ln w="285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1" name="Shape 531"/>
          <p:cNvSpPr txBox="1"/>
          <p:nvPr/>
        </p:nvSpPr>
        <p:spPr>
          <a:xfrm>
            <a:off x="6324600" y="3429000"/>
            <a:ext cx="2133599"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Trisomy 21 – Down’s syndrome.</a:t>
            </a:r>
          </a:p>
        </p:txBody>
      </p:sp>
      <p:sp>
        <p:nvSpPr>
          <p:cNvPr id="532" name="Shape 532"/>
          <p:cNvSpPr txBox="1"/>
          <p:nvPr/>
        </p:nvSpPr>
        <p:spPr>
          <a:xfrm>
            <a:off x="6324600" y="5410200"/>
            <a:ext cx="21335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Female - 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1"/>
                                        </p:tgtEl>
                                        <p:attrNameLst>
                                          <p:attrName>style.visibility</p:attrName>
                                        </p:attrNameLst>
                                      </p:cBhvr>
                                      <p:to>
                                        <p:strVal val="visible"/>
                                      </p:to>
                                    </p:set>
                                    <p:animEffect transition="in" filter="fade">
                                      <p:cBhvr>
                                        <p:cTn id="12" dur="2000"/>
                                        <p:tgtEl>
                                          <p:spTgt spid="531"/>
                                        </p:tgtEl>
                                      </p:cBhvr>
                                    </p:animEffect>
                                  </p:childTnLst>
                                </p:cTn>
                              </p:par>
                              <p:par>
                                <p:cTn id="13" presetID="10" presetClass="entr" presetSubtype="0" fill="hold" nodeType="withEffect">
                                  <p:stCondLst>
                                    <p:cond delay="0"/>
                                  </p:stCondLst>
                                  <p:childTnLst>
                                    <p:set>
                                      <p:cBhvr>
                                        <p:cTn id="14" dur="1" fill="hold">
                                          <p:stCondLst>
                                            <p:cond delay="0"/>
                                          </p:stCondLst>
                                        </p:cTn>
                                        <p:tgtEl>
                                          <p:spTgt spid="530"/>
                                        </p:tgtEl>
                                        <p:attrNameLst>
                                          <p:attrName>style.visibility</p:attrName>
                                        </p:attrNameLst>
                                      </p:cBhvr>
                                      <p:to>
                                        <p:strVal val="visible"/>
                                      </p:to>
                                    </p:set>
                                    <p:animEffect transition="in" filter="fade">
                                      <p:cBhvr>
                                        <p:cTn id="15" dur="20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0"/>
            <a:ext cx="8229600" cy="4873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Terms to Know</a:t>
            </a:r>
          </a:p>
        </p:txBody>
      </p:sp>
      <p:graphicFrame>
        <p:nvGraphicFramePr>
          <p:cNvPr id="141" name="Shape 141"/>
          <p:cNvGraphicFramePr/>
          <p:nvPr/>
        </p:nvGraphicFramePr>
        <p:xfrm>
          <a:off x="457200" y="762000"/>
          <a:ext cx="8534400" cy="5963925"/>
        </p:xfrm>
        <a:graphic>
          <a:graphicData uri="http://schemas.openxmlformats.org/drawingml/2006/table">
            <a:tbl>
              <a:tblPr firstRow="1" bandRow="1">
                <a:noFill/>
                <a:tableStyleId>{5364F999-D769-4304-B8DF-F13B545C8A6C}</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431475">
                <a:tc>
                  <a:txBody>
                    <a:bodyPr/>
                    <a:lstStyle/>
                    <a:p>
                      <a:pPr marL="0" marR="0" lvl="0" indent="0" algn="l" rtl="0">
                        <a:spcBef>
                          <a:spcPts val="0"/>
                        </a:spcBef>
                        <a:buSzPct val="25000"/>
                        <a:buNone/>
                      </a:pPr>
                      <a:r>
                        <a:rPr lang="en-US" sz="1800" u="none" strike="noStrike" cap="none"/>
                        <a:t>Term</a:t>
                      </a:r>
                    </a:p>
                  </a:txBody>
                  <a:tcPr marL="91450" marR="91450" marT="45725" marB="45725"/>
                </a:tc>
                <a:tc>
                  <a:txBody>
                    <a:bodyPr/>
                    <a:lstStyle/>
                    <a:p>
                      <a:pPr marL="0" marR="0" lvl="0" indent="0" algn="l" rtl="0">
                        <a:spcBef>
                          <a:spcPts val="0"/>
                        </a:spcBef>
                        <a:buSzPct val="25000"/>
                        <a:buNone/>
                      </a:pPr>
                      <a:r>
                        <a:rPr lang="en-US" sz="1800"/>
                        <a:t>Definition</a:t>
                      </a:r>
                    </a:p>
                  </a:txBody>
                  <a:tcPr marL="91450" marR="91450" marT="45725" marB="45725"/>
                </a:tc>
                <a:tc>
                  <a:txBody>
                    <a:bodyPr/>
                    <a:lstStyle/>
                    <a:p>
                      <a:pPr marL="0" marR="0" lvl="0" indent="0" algn="l" rtl="0">
                        <a:spcBef>
                          <a:spcPts val="0"/>
                        </a:spcBef>
                        <a:buSzPct val="25000"/>
                        <a:buNone/>
                      </a:pPr>
                      <a:r>
                        <a:rPr lang="en-US" sz="1800"/>
                        <a:t>Picture</a:t>
                      </a:r>
                    </a:p>
                  </a:txBody>
                  <a:tcPr marL="91450" marR="91450" marT="45725" marB="45725"/>
                </a:tc>
                <a:extLst>
                  <a:ext uri="{0D108BD9-81ED-4DB2-BD59-A6C34878D82A}">
                    <a16:rowId xmlns:a16="http://schemas.microsoft.com/office/drawing/2014/main" val="10000"/>
                  </a:ext>
                </a:extLst>
              </a:tr>
              <a:tr h="1063925">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1800">
                          <a:solidFill>
                            <a:schemeClr val="dk1"/>
                          </a:solidFill>
                          <a:latin typeface="Calibri"/>
                          <a:ea typeface="Calibri"/>
                          <a:cs typeface="Calibri"/>
                          <a:sym typeface="Calibri"/>
                        </a:rPr>
                        <a:t>DNA that is loose and uncoiled when a cell is not dividing.</a:t>
                      </a:r>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1"/>
                  </a:ext>
                </a:extLst>
              </a:tr>
              <a:tr h="170230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Tightly coiled DNA that forms during mitosis. DNA is copied before it coils up into a chromosome</a:t>
                      </a:r>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2"/>
                  </a:ext>
                </a:extLst>
              </a:tr>
              <a:tr h="2021475">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Each half of a copied chromosome.  One half of the X is ________________ to the other half since it is a copy of the DNA.</a:t>
                      </a:r>
                    </a:p>
                    <a:p>
                      <a:pPr marL="0" marR="0" lvl="0" indent="0" algn="l" rtl="0">
                        <a:spcBef>
                          <a:spcPts val="0"/>
                        </a:spcBef>
                        <a:buSzPct val="25000"/>
                        <a:buNone/>
                      </a:pPr>
                      <a:endParaRPr sz="1800"/>
                    </a:p>
                  </a:txBody>
                  <a:tcPr marL="91450" marR="91450" marT="45725" marB="45725"/>
                </a:tc>
                <a:tc rowSpan="2">
                  <a:txBody>
                    <a:bodyPr/>
                    <a:lstStyle/>
                    <a:p>
                      <a:pPr marL="0" marR="0" lvl="0" indent="0" algn="l" rtl="0">
                        <a:spcBef>
                          <a:spcPts val="0"/>
                        </a:spcBef>
                        <a:buSzPct val="25000"/>
                        <a:buNone/>
                      </a:pPr>
                      <a:br>
                        <a:rPr lang="en-US" sz="2000" b="1">
                          <a:solidFill>
                            <a:schemeClr val="dk1"/>
                          </a:solidFill>
                          <a:latin typeface="Calibri"/>
                          <a:ea typeface="Calibri"/>
                          <a:cs typeface="Calibri"/>
                          <a:sym typeface="Calibri"/>
                        </a:rPr>
                      </a:br>
                      <a:endParaRPr lang="en-US" sz="2000" b="1">
                        <a:solidFill>
                          <a:schemeClr val="dk1"/>
                        </a:solidFill>
                        <a:latin typeface="Calibri"/>
                        <a:ea typeface="Calibri"/>
                        <a:cs typeface="Calibri"/>
                        <a:sym typeface="Calibri"/>
                      </a:endParaRPr>
                    </a:p>
                    <a:p>
                      <a:pPr marL="0" marR="0" lvl="0" indent="0" algn="l" rtl="0">
                        <a:spcBef>
                          <a:spcPts val="0"/>
                        </a:spcBef>
                        <a:buSzPct val="25000"/>
                        <a:buNone/>
                      </a:pPr>
                      <a:endParaRPr sz="2000" b="1">
                        <a:solidFill>
                          <a:schemeClr val="dk1"/>
                        </a:solidFill>
                        <a:latin typeface="Calibri"/>
                        <a:ea typeface="Calibri"/>
                        <a:cs typeface="Calibri"/>
                        <a:sym typeface="Calibri"/>
                      </a:endParaRPr>
                    </a:p>
                    <a:p>
                      <a:pPr marL="0" marR="0" lvl="0" indent="0" algn="l" rtl="0">
                        <a:spcBef>
                          <a:spcPts val="0"/>
                        </a:spcBef>
                        <a:buSzPct val="25000"/>
                        <a:buNone/>
                      </a:pPr>
                      <a:r>
                        <a:rPr lang="en-US" sz="2000" b="1">
                          <a:solidFill>
                            <a:schemeClr val="dk1"/>
                          </a:solidFill>
                          <a:latin typeface="Calibri"/>
                          <a:ea typeface="Calibri"/>
                          <a:cs typeface="Calibri"/>
                          <a:sym typeface="Calibri"/>
                        </a:rPr>
                        <a:t>                 </a:t>
                      </a:r>
                      <a:r>
                        <a:rPr lang="en-US" sz="9600" b="1">
                          <a:solidFill>
                            <a:schemeClr val="dk1"/>
                          </a:solidFill>
                          <a:latin typeface="Calibri"/>
                          <a:ea typeface="Calibri"/>
                          <a:cs typeface="Calibri"/>
                          <a:sym typeface="Calibri"/>
                        </a:rPr>
                        <a:t>X</a:t>
                      </a:r>
                    </a:p>
                  </a:txBody>
                  <a:tcPr marL="91450" marR="91450" marT="45725" marB="45725"/>
                </a:tc>
                <a:extLst>
                  <a:ext uri="{0D108BD9-81ED-4DB2-BD59-A6C34878D82A}">
                    <a16:rowId xmlns:a16="http://schemas.microsoft.com/office/drawing/2014/main" val="10003"/>
                  </a:ext>
                </a:extLst>
              </a:tr>
              <a:tr h="7447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Where each half the X is held together.</a:t>
                      </a:r>
                    </a:p>
                  </a:txBody>
                  <a:tcPr marL="91450" marR="91450" marT="45725" marB="45725"/>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142" name="Shape 142"/>
          <p:cNvSpPr/>
          <p:nvPr/>
        </p:nvSpPr>
        <p:spPr>
          <a:xfrm>
            <a:off x="7108634" y="5562600"/>
            <a:ext cx="304799" cy="228600"/>
          </a:xfrm>
          <a:prstGeom prst="ellipse">
            <a:avLst/>
          </a:prstGeom>
          <a:solidFill>
            <a:schemeClr val="accent1"/>
          </a:solidFill>
          <a:ln w="25400" cap="flat" cmpd="sng">
            <a:solidFill>
              <a:srgbClr val="5C982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3" name="Shape 143"/>
          <p:cNvSpPr txBox="1"/>
          <p:nvPr/>
        </p:nvSpPr>
        <p:spPr>
          <a:xfrm>
            <a:off x="457200" y="1447800"/>
            <a:ext cx="24383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CHROMATIN</a:t>
            </a:r>
          </a:p>
        </p:txBody>
      </p:sp>
      <p:sp>
        <p:nvSpPr>
          <p:cNvPr id="144" name="Shape 144"/>
          <p:cNvSpPr txBox="1"/>
          <p:nvPr/>
        </p:nvSpPr>
        <p:spPr>
          <a:xfrm>
            <a:off x="457200" y="2895600"/>
            <a:ext cx="26669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CHROMOSOME</a:t>
            </a:r>
          </a:p>
        </p:txBody>
      </p:sp>
      <p:sp>
        <p:nvSpPr>
          <p:cNvPr id="145" name="Shape 145"/>
          <p:cNvSpPr txBox="1"/>
          <p:nvPr/>
        </p:nvSpPr>
        <p:spPr>
          <a:xfrm>
            <a:off x="457200" y="4343400"/>
            <a:ext cx="24383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SISTER CHROMATID</a:t>
            </a:r>
          </a:p>
        </p:txBody>
      </p:sp>
      <p:sp>
        <p:nvSpPr>
          <p:cNvPr id="146" name="Shape 146"/>
          <p:cNvSpPr txBox="1"/>
          <p:nvPr/>
        </p:nvSpPr>
        <p:spPr>
          <a:xfrm>
            <a:off x="3810000" y="4419600"/>
            <a:ext cx="16001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dk1"/>
                </a:solidFill>
                <a:latin typeface="Calibri"/>
                <a:ea typeface="Calibri"/>
                <a:cs typeface="Calibri"/>
                <a:sym typeface="Calibri"/>
              </a:rPr>
              <a:t>IDENTICAL</a:t>
            </a:r>
          </a:p>
        </p:txBody>
      </p:sp>
      <p:sp>
        <p:nvSpPr>
          <p:cNvPr id="147" name="Shape 147"/>
          <p:cNvSpPr txBox="1"/>
          <p:nvPr/>
        </p:nvSpPr>
        <p:spPr>
          <a:xfrm>
            <a:off x="457200" y="6172200"/>
            <a:ext cx="24383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CENTROMERE</a:t>
            </a:r>
          </a:p>
        </p:txBody>
      </p:sp>
      <p:cxnSp>
        <p:nvCxnSpPr>
          <p:cNvPr id="148" name="Shape 148"/>
          <p:cNvCxnSpPr/>
          <p:nvPr/>
        </p:nvCxnSpPr>
        <p:spPr>
          <a:xfrm flipH="1">
            <a:off x="7086600" y="4876800"/>
            <a:ext cx="152399" cy="381000"/>
          </a:xfrm>
          <a:prstGeom prst="straightConnector1">
            <a:avLst/>
          </a:prstGeom>
          <a:noFill/>
          <a:ln w="34925" cap="flat" cmpd="sng">
            <a:solidFill>
              <a:schemeClr val="dk1"/>
            </a:solidFill>
            <a:prstDash val="solid"/>
            <a:round/>
            <a:headEnd type="none" w="med" len="med"/>
            <a:tailEnd type="stealth" w="lg" len="lg"/>
          </a:ln>
        </p:spPr>
      </p:cxnSp>
      <p:cxnSp>
        <p:nvCxnSpPr>
          <p:cNvPr id="149" name="Shape 149"/>
          <p:cNvCxnSpPr/>
          <p:nvPr/>
        </p:nvCxnSpPr>
        <p:spPr>
          <a:xfrm>
            <a:off x="7239000" y="4876800"/>
            <a:ext cx="228600" cy="381000"/>
          </a:xfrm>
          <a:prstGeom prst="straightConnector1">
            <a:avLst/>
          </a:prstGeom>
          <a:noFill/>
          <a:ln w="34925" cap="flat" cmpd="sng">
            <a:solidFill>
              <a:schemeClr val="dk1"/>
            </a:solidFill>
            <a:prstDash val="solid"/>
            <a:round/>
            <a:headEnd type="none" w="med" len="med"/>
            <a:tailEnd type="stealth" w="lg" len="lg"/>
          </a:ln>
        </p:spPr>
      </p:cxnSp>
      <p:sp>
        <p:nvSpPr>
          <p:cNvPr id="150" name="Shape 150"/>
          <p:cNvSpPr txBox="1"/>
          <p:nvPr/>
        </p:nvSpPr>
        <p:spPr>
          <a:xfrm>
            <a:off x="6248400" y="4495800"/>
            <a:ext cx="24383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u="sng">
                <a:solidFill>
                  <a:schemeClr val="dk1"/>
                </a:solidFill>
                <a:latin typeface="Calibri"/>
                <a:ea typeface="Calibri"/>
                <a:cs typeface="Calibri"/>
                <a:sym typeface="Calibri"/>
              </a:rPr>
              <a:t>SISTER CHROMATIDS</a:t>
            </a:r>
          </a:p>
        </p:txBody>
      </p:sp>
      <p:sp>
        <p:nvSpPr>
          <p:cNvPr id="151" name="Shape 151"/>
          <p:cNvSpPr txBox="1"/>
          <p:nvPr/>
        </p:nvSpPr>
        <p:spPr>
          <a:xfrm>
            <a:off x="7315200" y="5467289"/>
            <a:ext cx="18288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u="sng">
                <a:solidFill>
                  <a:schemeClr val="dk1"/>
                </a:solidFill>
                <a:latin typeface="Calibri"/>
                <a:ea typeface="Calibri"/>
                <a:cs typeface="Calibri"/>
                <a:sym typeface="Calibri"/>
              </a:rPr>
              <a:t>CENTROMERE</a:t>
            </a:r>
          </a:p>
        </p:txBody>
      </p:sp>
      <p:pic>
        <p:nvPicPr>
          <p:cNvPr id="152" name="Shape 152"/>
          <p:cNvPicPr preferRelativeResize="0"/>
          <p:nvPr/>
        </p:nvPicPr>
        <p:blipFill rotWithShape="1">
          <a:blip r:embed="rId3">
            <a:alphaModFix/>
          </a:blip>
          <a:srcRect/>
          <a:stretch/>
        </p:blipFill>
        <p:spPr>
          <a:xfrm>
            <a:off x="5943600" y="1219200"/>
            <a:ext cx="1143000" cy="1011115"/>
          </a:xfrm>
          <a:prstGeom prst="rect">
            <a:avLst/>
          </a:prstGeom>
          <a:noFill/>
          <a:ln>
            <a:noFill/>
          </a:ln>
        </p:spPr>
      </p:pic>
      <p:pic>
        <p:nvPicPr>
          <p:cNvPr id="153" name="Shape 153" descr="ChromosomeDNA.gif"/>
          <p:cNvPicPr preferRelativeResize="0"/>
          <p:nvPr/>
        </p:nvPicPr>
        <p:blipFill rotWithShape="1">
          <a:blip r:embed="rId4">
            <a:alphaModFix/>
          </a:blip>
          <a:srcRect/>
          <a:stretch/>
        </p:blipFill>
        <p:spPr>
          <a:xfrm>
            <a:off x="6858000" y="2286000"/>
            <a:ext cx="1981199" cy="1761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500"/>
                                        <p:tgtEl>
                                          <p:spTgt spid="15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anim calcmode="lin" valueType="num">
                                      <p:cBhvr additive="base">
                                        <p:cTn id="15" dur="500"/>
                                        <p:tgtEl>
                                          <p:spTgt spid="14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 calcmode="lin" valueType="num">
                                      <p:cBhvr additive="base">
                                        <p:cTn id="18" dur="500"/>
                                        <p:tgtEl>
                                          <p:spTgt spid="15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anim calcmode="lin" valueType="num">
                                      <p:cBhvr additive="base">
                                        <p:cTn id="23" dur="500"/>
                                        <p:tgtEl>
                                          <p:spTgt spid="14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7"/>
                                        </p:tgtEl>
                                        <p:attrNameLst>
                                          <p:attrName>style.visibility</p:attrName>
                                        </p:attrNameLst>
                                      </p:cBhvr>
                                      <p:to>
                                        <p:strVal val="visible"/>
                                      </p:to>
                                    </p:set>
                                    <p:anim calcmode="lin" valueType="num">
                                      <p:cBhvr additive="base">
                                        <p:cTn id="26" dur="500"/>
                                        <p:tgtEl>
                                          <p:spTgt spid="147"/>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0"/>
                                        </p:tgtEl>
                                        <p:attrNameLst>
                                          <p:attrName>style.visibility</p:attrName>
                                        </p:attrNameLst>
                                      </p:cBhvr>
                                      <p:to>
                                        <p:strVal val="visible"/>
                                      </p:to>
                                    </p:set>
                                    <p:anim calcmode="lin" valueType="num">
                                      <p:cBhvr additive="base">
                                        <p:cTn id="29" dur="500"/>
                                        <p:tgtEl>
                                          <p:spTgt spid="150"/>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1"/>
                                        </p:tgtEl>
                                        <p:attrNameLst>
                                          <p:attrName>style.visibility</p:attrName>
                                        </p:attrNameLst>
                                      </p:cBhvr>
                                      <p:to>
                                        <p:strVal val="visible"/>
                                      </p:to>
                                    </p:set>
                                    <p:anim calcmode="lin" valueType="num">
                                      <p:cBhvr additive="base">
                                        <p:cTn id="32"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anim calcmode="lin" valueType="num">
                                      <p:cBhvr additive="base">
                                        <p:cTn id="37" dur="5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4873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How do you count chromosomes?</a:t>
            </a:r>
          </a:p>
        </p:txBody>
      </p:sp>
      <p:sp>
        <p:nvSpPr>
          <p:cNvPr id="159" name="Shape 159"/>
          <p:cNvSpPr txBox="1">
            <a:spLocks noGrp="1"/>
          </p:cNvSpPr>
          <p:nvPr>
            <p:ph type="body" idx="1"/>
          </p:nvPr>
        </p:nvSpPr>
        <p:spPr>
          <a:xfrm>
            <a:off x="457200" y="990600"/>
            <a:ext cx="8229600" cy="5333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When asked the particular number of chromosomes in a cell, always count ________________!!!!! </a:t>
            </a:r>
            <a:br>
              <a:rPr lang="en-US" sz="3200" b="0" i="0" u="none" strike="noStrike" cap="none">
                <a:solidFill>
                  <a:schemeClr val="dk1"/>
                </a:solidFill>
                <a:latin typeface="Calibri"/>
                <a:ea typeface="Calibri"/>
                <a:cs typeface="Calibri"/>
                <a:sym typeface="Calibri"/>
              </a:rPr>
            </a:br>
            <a:endParaRPr lang="en-US"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Why does the DNA coil up into chromosomes before cell division? </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60" name="Shape 160"/>
          <p:cNvSpPr txBox="1"/>
          <p:nvPr/>
        </p:nvSpPr>
        <p:spPr>
          <a:xfrm>
            <a:off x="1066800" y="1991380"/>
            <a:ext cx="27431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CENTROMERES</a:t>
            </a:r>
          </a:p>
        </p:txBody>
      </p:sp>
      <p:sp>
        <p:nvSpPr>
          <p:cNvPr id="161" name="Shape 161"/>
          <p:cNvSpPr txBox="1"/>
          <p:nvPr/>
        </p:nvSpPr>
        <p:spPr>
          <a:xfrm>
            <a:off x="838200" y="5867400"/>
            <a:ext cx="80010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SO THE DNA CAN MOVE AROUND THE CELL DURING MITOSIS.</a:t>
            </a:r>
          </a:p>
        </p:txBody>
      </p:sp>
      <p:pic>
        <p:nvPicPr>
          <p:cNvPr id="162" name="Shape 162" descr="counting chromosomes.jpg"/>
          <p:cNvPicPr preferRelativeResize="0"/>
          <p:nvPr/>
        </p:nvPicPr>
        <p:blipFill rotWithShape="1">
          <a:blip r:embed="rId3">
            <a:alphaModFix/>
          </a:blip>
          <a:srcRect/>
          <a:stretch/>
        </p:blipFill>
        <p:spPr>
          <a:xfrm>
            <a:off x="1828800" y="2590800"/>
            <a:ext cx="4724400" cy="1974376"/>
          </a:xfrm>
          <a:prstGeom prst="rect">
            <a:avLst/>
          </a:prstGeom>
          <a:noFill/>
          <a:ln>
            <a:noFill/>
          </a:ln>
        </p:spPr>
      </p:pic>
      <p:sp>
        <p:nvSpPr>
          <p:cNvPr id="163" name="Shape 163"/>
          <p:cNvSpPr txBox="1"/>
          <p:nvPr/>
        </p:nvSpPr>
        <p:spPr>
          <a:xfrm>
            <a:off x="76200" y="2971800"/>
            <a:ext cx="1904999"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chemeClr val="dk1"/>
                </a:solidFill>
                <a:latin typeface="Calibri"/>
                <a:ea typeface="Calibri"/>
                <a:cs typeface="Calibri"/>
                <a:sym typeface="Calibri"/>
              </a:rPr>
              <a:t>3 chromosomes and 6 sister chromatids</a:t>
            </a:r>
          </a:p>
        </p:txBody>
      </p:sp>
      <p:sp>
        <p:nvSpPr>
          <p:cNvPr id="164" name="Shape 164"/>
          <p:cNvSpPr txBox="1"/>
          <p:nvPr/>
        </p:nvSpPr>
        <p:spPr>
          <a:xfrm>
            <a:off x="6705600" y="2971800"/>
            <a:ext cx="19049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chemeClr val="dk1"/>
                </a:solidFill>
                <a:latin typeface="Calibri"/>
                <a:ea typeface="Calibri"/>
                <a:cs typeface="Calibri"/>
                <a:sym typeface="Calibri"/>
              </a:rPr>
              <a:t>6 chromosomes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additive="base">
                                        <p:cTn id="12" dur="500"/>
                                        <p:tgtEl>
                                          <p:spTgt spid="163"/>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500"/>
                                        <p:tgtEl>
                                          <p:spTgt spid="16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1"/>
                                        </p:tgtEl>
                                        <p:attrNameLst>
                                          <p:attrName>style.visibility</p:attrName>
                                        </p:attrNameLst>
                                      </p:cBhvr>
                                      <p:to>
                                        <p:strVal val="visible"/>
                                      </p:to>
                                    </p:set>
                                    <p:anim calcmode="lin" valueType="num">
                                      <p:cBhvr additive="base">
                                        <p:cTn id="20" dur="5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76200"/>
            <a:ext cx="8229600" cy="5635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Control of the Cell Cycle</a:t>
            </a:r>
          </a:p>
        </p:txBody>
      </p:sp>
      <p:sp>
        <p:nvSpPr>
          <p:cNvPr id="170" name="Shape 170"/>
          <p:cNvSpPr txBox="1">
            <a:spLocks noGrp="1"/>
          </p:cNvSpPr>
          <p:nvPr>
            <p:ph type="body" idx="1"/>
          </p:nvPr>
        </p:nvSpPr>
        <p:spPr>
          <a:xfrm>
            <a:off x="457200" y="990600"/>
            <a:ext cx="8229600" cy="4572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Cell cycle has key checkpoints to trigger or delay the next phase.  The goal of the checkpoints is to make sure the cell is healthy, strong and completing each step correctly.  DNA controls these checkpoints.  A mutation in the DNA that controls the cell cycle leads to ______________.  </a:t>
            </a:r>
          </a:p>
          <a:p>
            <a:pPr marL="342900" marR="0" lvl="0" indent="-342900" algn="l" rtl="0">
              <a:lnSpc>
                <a:spcPct val="80000"/>
              </a:lnSpc>
              <a:spcBef>
                <a:spcPts val="592"/>
              </a:spcBef>
              <a:spcAft>
                <a:spcPts val="0"/>
              </a:spcAft>
              <a:buClr>
                <a:schemeClr val="dk1"/>
              </a:buClr>
              <a:buSzPct val="25000"/>
              <a:buFont typeface="Arial"/>
              <a:buNone/>
            </a:pPr>
            <a:endParaRPr sz="29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ct val="25000"/>
              <a:buFont typeface="Arial"/>
              <a:buNone/>
            </a:pPr>
            <a:r>
              <a:rPr lang="en-US" sz="2960" b="0" i="0" u="none" strike="noStrike" cap="none">
                <a:solidFill>
                  <a:schemeClr val="dk1"/>
                </a:solidFill>
                <a:latin typeface="Calibri"/>
                <a:ea typeface="Calibri"/>
                <a:cs typeface="Calibri"/>
                <a:sym typeface="Calibri"/>
              </a:rPr>
              <a:t>    Ultimately the cell cycle continues even when it does not need to and cells keep dividing producing a mass of cells called a ________________________.</a:t>
            </a:r>
          </a:p>
          <a:p>
            <a:pPr marL="342900" marR="0" lvl="0" indent="-342900" algn="l" rtl="0">
              <a:lnSpc>
                <a:spcPct val="8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
        <p:nvSpPr>
          <p:cNvPr id="171" name="Shape 171"/>
          <p:cNvSpPr txBox="1"/>
          <p:nvPr/>
        </p:nvSpPr>
        <p:spPr>
          <a:xfrm>
            <a:off x="6019800" y="2753380"/>
            <a:ext cx="16001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CANCER</a:t>
            </a:r>
          </a:p>
        </p:txBody>
      </p:sp>
      <p:sp>
        <p:nvSpPr>
          <p:cNvPr id="172" name="Shape 172"/>
          <p:cNvSpPr txBox="1"/>
          <p:nvPr/>
        </p:nvSpPr>
        <p:spPr>
          <a:xfrm>
            <a:off x="2133600" y="4810780"/>
            <a:ext cx="160019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TUMOR</a:t>
            </a:r>
          </a:p>
        </p:txBody>
      </p:sp>
      <p:sp>
        <p:nvSpPr>
          <p:cNvPr id="173" name="Shape 173">
            <a:hlinkClick r:id="rId3"/>
          </p:cNvPr>
          <p:cNvSpPr txBox="1"/>
          <p:nvPr/>
        </p:nvSpPr>
        <p:spPr>
          <a:xfrm>
            <a:off x="685800" y="5715000"/>
            <a:ext cx="26669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FF0000"/>
                </a:solidFill>
                <a:latin typeface="Calibri"/>
                <a:ea typeface="Calibri"/>
                <a:cs typeface="Calibri"/>
                <a:sym typeface="Calibri"/>
              </a:rPr>
              <a:t>Cancer video 1 – 1:07</a:t>
            </a:r>
          </a:p>
        </p:txBody>
      </p:sp>
      <p:sp>
        <p:nvSpPr>
          <p:cNvPr id="174" name="Shape 174">
            <a:hlinkClick r:id="rId4"/>
          </p:cNvPr>
          <p:cNvSpPr txBox="1"/>
          <p:nvPr/>
        </p:nvSpPr>
        <p:spPr>
          <a:xfrm>
            <a:off x="5257800" y="5715000"/>
            <a:ext cx="2666999" cy="400109"/>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b="1">
              <a:solidFill>
                <a:srgbClr val="FF0000"/>
              </a:solidFill>
              <a:latin typeface="Calibri"/>
              <a:ea typeface="Calibri"/>
              <a:cs typeface="Calibri"/>
              <a:sym typeface="Calibri"/>
            </a:endParaRPr>
          </a:p>
        </p:txBody>
      </p:sp>
      <p:sp>
        <p:nvSpPr>
          <p:cNvPr id="175" name="Shape 175">
            <a:hlinkClick r:id="rId5"/>
          </p:cNvPr>
          <p:cNvSpPr txBox="1"/>
          <p:nvPr/>
        </p:nvSpPr>
        <p:spPr>
          <a:xfrm>
            <a:off x="1905000" y="6248400"/>
            <a:ext cx="49530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FF0000"/>
                </a:solidFill>
                <a:latin typeface="Calibri"/>
                <a:ea typeface="Calibri"/>
                <a:cs typeface="Calibri"/>
                <a:sym typeface="Calibri"/>
              </a:rPr>
              <a:t>Cancer video 3 – 11:00 – watch only first half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 calcmode="lin" valueType="num">
                                      <p:cBhvr additive="base">
                                        <p:cTn id="12" dur="500"/>
                                        <p:tgtEl>
                                          <p:spTgt spid="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0"/>
            <a:ext cx="8229600" cy="7921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 Cell Differentiation</a:t>
            </a:r>
          </a:p>
        </p:txBody>
      </p:sp>
      <p:sp>
        <p:nvSpPr>
          <p:cNvPr id="181" name="Shape 181"/>
          <p:cNvSpPr txBox="1">
            <a:spLocks noGrp="1"/>
          </p:cNvSpPr>
          <p:nvPr>
            <p:ph type="body" idx="1"/>
          </p:nvPr>
        </p:nvSpPr>
        <p:spPr>
          <a:xfrm>
            <a:off x="457200" y="838200"/>
            <a:ext cx="8229600" cy="528796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Humans and other multicellular organisms begin as one cell after fertilization occurs.  This cell quickly undergoes ______________________ to create identical cells.  The one cell becomes 2, the 2 become 4, the 4 become 8 and so on until there is a ball of identical cells. </a:t>
            </a:r>
            <a:br>
              <a:rPr lang="en-US" sz="2240" b="0" i="0" u="none" strike="noStrike" cap="none">
                <a:solidFill>
                  <a:schemeClr val="dk1"/>
                </a:solidFill>
                <a:latin typeface="Calibri"/>
                <a:ea typeface="Calibri"/>
                <a:cs typeface="Calibri"/>
                <a:sym typeface="Calibri"/>
              </a:rPr>
            </a:br>
            <a:r>
              <a:rPr lang="en-US" sz="2240" b="0" i="0" u="none" strike="noStrike" cap="none">
                <a:solidFill>
                  <a:schemeClr val="dk1"/>
                </a:solidFill>
                <a:latin typeface="Calibri"/>
                <a:ea typeface="Calibri"/>
                <a:cs typeface="Calibri"/>
                <a:sym typeface="Calibri"/>
              </a:rPr>
              <a:t> </a:t>
            </a:r>
            <a:br>
              <a:rPr lang="en-US" sz="2240" b="0" i="0" u="none" strike="noStrike" cap="none">
                <a:solidFill>
                  <a:schemeClr val="dk1"/>
                </a:solidFill>
                <a:latin typeface="Calibri"/>
                <a:ea typeface="Calibri"/>
                <a:cs typeface="Calibri"/>
                <a:sym typeface="Calibri"/>
              </a:rPr>
            </a:br>
            <a:endParaRPr lang="en-US"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During the process of differentiation, only specific parts of the DNA are ______________________; the parts of the DNA that are activated determine the function and specialized structure of a cell.  For instance the cells that form your muscles have different genes or segments of DNA turned on than in the cells that form your eyes.</a:t>
            </a:r>
            <a:br>
              <a:rPr lang="en-US" sz="2240" b="0" i="0" u="none" strike="noStrike" cap="none">
                <a:solidFill>
                  <a:schemeClr val="dk1"/>
                </a:solidFill>
                <a:latin typeface="Calibri"/>
                <a:ea typeface="Calibri"/>
                <a:cs typeface="Calibri"/>
                <a:sym typeface="Calibri"/>
              </a:rPr>
            </a:br>
            <a:r>
              <a:rPr lang="en-US" sz="2240" b="0" i="0" u="none" strike="noStrike" cap="none">
                <a:solidFill>
                  <a:schemeClr val="dk1"/>
                </a:solidFill>
                <a:latin typeface="Calibri"/>
                <a:ea typeface="Calibri"/>
                <a:cs typeface="Calibri"/>
                <a:sym typeface="Calibri"/>
              </a:rPr>
              <a:t>  </a:t>
            </a:r>
            <a:br>
              <a:rPr lang="en-US" sz="2240" b="0" i="0" u="none" strike="noStrike" cap="none">
                <a:solidFill>
                  <a:schemeClr val="dk1"/>
                </a:solidFill>
                <a:latin typeface="Calibri"/>
                <a:ea typeface="Calibri"/>
                <a:cs typeface="Calibri"/>
                <a:sym typeface="Calibri"/>
              </a:rPr>
            </a:br>
            <a:endParaRPr lang="en-US"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Because all cells contain the same DNA, all cells initially have the potential to become any type of cell; however, once a cell differentiates, the process cannot be _______________________. </a:t>
            </a:r>
          </a:p>
          <a:p>
            <a:pPr marL="342900" marR="0" lvl="0" indent="-342900" algn="l" rtl="0">
              <a:lnSpc>
                <a:spcPct val="80000"/>
              </a:lnSpc>
              <a:spcBef>
                <a:spcPts val="448"/>
              </a:spcBef>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p:txBody>
      </p:sp>
      <p:sp>
        <p:nvSpPr>
          <p:cNvPr id="182" name="Shape 182"/>
          <p:cNvSpPr txBox="1"/>
          <p:nvPr/>
        </p:nvSpPr>
        <p:spPr>
          <a:xfrm>
            <a:off x="1371600" y="1312375"/>
            <a:ext cx="20574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MITOSIS</a:t>
            </a:r>
          </a:p>
        </p:txBody>
      </p:sp>
      <p:sp>
        <p:nvSpPr>
          <p:cNvPr id="183" name="Shape 183"/>
          <p:cNvSpPr txBox="1"/>
          <p:nvPr/>
        </p:nvSpPr>
        <p:spPr>
          <a:xfrm>
            <a:off x="1918675" y="3052862"/>
            <a:ext cx="25146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“TURNED ON”</a:t>
            </a:r>
          </a:p>
        </p:txBody>
      </p:sp>
      <p:sp>
        <p:nvSpPr>
          <p:cNvPr id="184" name="Shape 184"/>
          <p:cNvSpPr txBox="1"/>
          <p:nvPr/>
        </p:nvSpPr>
        <p:spPr>
          <a:xfrm>
            <a:off x="5198575" y="5469655"/>
            <a:ext cx="25146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REVERSED</a:t>
            </a:r>
          </a:p>
        </p:txBody>
      </p:sp>
      <p:sp>
        <p:nvSpPr>
          <p:cNvPr id="185" name="Shape 185">
            <a:hlinkClick r:id="rId3"/>
          </p:cNvPr>
          <p:cNvSpPr txBox="1"/>
          <p:nvPr/>
        </p:nvSpPr>
        <p:spPr>
          <a:xfrm>
            <a:off x="533400" y="6096000"/>
            <a:ext cx="42671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0081A5"/>
                </a:solidFill>
                <a:latin typeface="Calibri"/>
                <a:ea typeface="Calibri"/>
                <a:cs typeface="Calibri"/>
                <a:sym typeface="Calibri"/>
              </a:rPr>
              <a:t>Cell Differentiation in a Chicken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p:tgtEl>
                                          <p:spTgt spid="18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 calcmode="lin" valueType="num">
                                      <p:cBhvr additive="base">
                                        <p:cTn id="17" dur="500"/>
                                        <p:tgtEl>
                                          <p:spTgt spid="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Stem cells to Differentiated cells</a:t>
            </a:r>
          </a:p>
        </p:txBody>
      </p:sp>
      <p:pic>
        <p:nvPicPr>
          <p:cNvPr id="191" name="Shape 191" descr="stem cells.jpg"/>
          <p:cNvPicPr preferRelativeResize="0">
            <a:picLocks noGrp="1"/>
          </p:cNvPicPr>
          <p:nvPr>
            <p:ph type="body" idx="1"/>
          </p:nvPr>
        </p:nvPicPr>
        <p:blipFill rotWithShape="1">
          <a:blip r:embed="rId3">
            <a:alphaModFix/>
          </a:blip>
          <a:srcRect/>
          <a:stretch/>
        </p:blipFill>
        <p:spPr>
          <a:xfrm>
            <a:off x="759745" y="990600"/>
            <a:ext cx="7093618" cy="56581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 of time in each phase</a:t>
            </a:r>
          </a:p>
        </p:txBody>
      </p:sp>
      <p:sp>
        <p:nvSpPr>
          <p:cNvPr id="205" name="Shape 20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206" name="Shape 206"/>
          <p:cNvPicPr preferRelativeResize="0"/>
          <p:nvPr/>
        </p:nvPicPr>
        <p:blipFill>
          <a:blip r:embed="rId3">
            <a:alphaModFix/>
          </a:blip>
          <a:stretch>
            <a:fillRect/>
          </a:stretch>
        </p:blipFill>
        <p:spPr>
          <a:xfrm>
            <a:off x="457199" y="1403512"/>
            <a:ext cx="8383450" cy="4919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1254</Words>
  <Application>Microsoft Office PowerPoint</Application>
  <PresentationFormat>On-screen Show (4:3)</PresentationFormat>
  <Paragraphs>305</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Cell Reproduction</vt:lpstr>
      <vt:lpstr>Video</vt:lpstr>
      <vt:lpstr>Why do cells reproduce?</vt:lpstr>
      <vt:lpstr>Terms to Know</vt:lpstr>
      <vt:lpstr>How do you count chromosomes?</vt:lpstr>
      <vt:lpstr>Control of the Cell Cycle</vt:lpstr>
      <vt:lpstr> Cell Differentiation</vt:lpstr>
      <vt:lpstr>Stem cells to Differentiated cells</vt:lpstr>
      <vt:lpstr>% of time in each phase</vt:lpstr>
      <vt:lpstr>P. 30R- Cell Cycle</vt:lpstr>
      <vt:lpstr>Cell Cycle Drawing Analysis</vt:lpstr>
      <vt:lpstr>Name that Phase!</vt:lpstr>
      <vt:lpstr>Steps of Cell Division – Asexual Reproduction &amp; Mitosis</vt:lpstr>
      <vt:lpstr>Steps of Cell Division – Asexual Reproduction &amp; Mitosis</vt:lpstr>
      <vt:lpstr>Steps of Cell Division – Asexual Reproduction &amp; Mitosis</vt:lpstr>
      <vt:lpstr>Animal       vs.         Plant</vt:lpstr>
      <vt:lpstr>Animal       vs.         Plant</vt:lpstr>
      <vt:lpstr>Goal of Mitosis vs. Meiosis</vt:lpstr>
      <vt:lpstr>Terms to Know</vt:lpstr>
      <vt:lpstr>Terms to Know</vt:lpstr>
      <vt:lpstr>Advantages of Sexual Reproduction</vt:lpstr>
      <vt:lpstr>Comparison Chart</vt:lpstr>
      <vt:lpstr>Comparison Chart</vt:lpstr>
      <vt:lpstr>Chromosomal Mutations</vt:lpstr>
      <vt:lpstr>Chromosomal Mutations</vt:lpstr>
      <vt:lpstr>Chromosomes determine your sex</vt:lpstr>
      <vt:lpstr>How can someone get too many or too few chromosomes?</vt:lpstr>
      <vt:lpstr>DISJUNCTION</vt:lpstr>
      <vt:lpstr>NONDISJUNCTION</vt:lpstr>
      <vt:lpstr>Karyotype 1</vt:lpstr>
      <vt:lpstr>Karyotype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Reproduction</dc:title>
  <cp:lastModifiedBy>asteroidcomplex</cp:lastModifiedBy>
  <cp:revision>3</cp:revision>
  <dcterms:modified xsi:type="dcterms:W3CDTF">2018-09-28T00:58:17Z</dcterms:modified>
</cp:coreProperties>
</file>