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4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1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0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5141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00200"/>
            <a:ext cx="103632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5141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8CC8-7287-4F0E-8C50-1BD9C18DD8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17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B2987-BC5A-4C53-B14D-689B0CA5615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97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8AD7C-8E6A-48D9-BA3A-5279053626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08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BF39C-E4A6-41D6-8D15-6FFABBDCE50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4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D76A3-8480-47DA-A4CB-2E7CE51745E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6164-E65F-4CD6-B266-81165BCC06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15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66C37-5ACA-4376-BCB4-E1CCFDF468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09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5908-75C2-4CD5-8792-243A9EE4DFC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8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5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3A4BA-1805-467A-BC7A-CC2BAFBE623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7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879C-35C6-4BDC-920C-8A8BA3EC77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81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5E06D-CCCB-4A84-90EF-6FCC295AB3E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3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431D3-755A-41E2-B873-D1C263D65B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57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52E55-466F-4C5D-B307-672305A651C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93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E1E6-1019-40C2-BD28-7B83C94438A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99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4DB2-380D-492D-AA03-860DFAB2D1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22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25AF0-7B9B-40E7-A57E-721AEA3393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D4E98-D969-4E6F-9FD9-9EA2A7F98E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4002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8070B-2F9C-4CA4-A40A-80C0F826EBD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41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800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F947-6CF6-4C47-B857-45178C36BB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455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A94B-6F3A-49C7-BC36-582574D830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796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AB343-0750-452A-AE54-03939387A2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24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079CB-DB38-431E-BCB8-12FFB692843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53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CEC8E-71F0-4786-A489-EBB3E0467CF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336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5504-FEE1-408A-87F1-B143E039F8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3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9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2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6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4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5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1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BCB3E-BCAC-41A8-8418-8B794E99301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42E0-C5E9-495C-81B7-8B6D87FF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1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58000"/>
            <a:chOff x="0" y="0"/>
            <a:chExt cx="5770" cy="4320"/>
          </a:xfrm>
        </p:grpSpPr>
        <p:sp>
          <p:nvSpPr>
            <p:cNvPr id="185037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7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7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7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7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7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7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7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7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8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9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039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BF25A"/>
                </a:buClr>
                <a:buSzPct val="65000"/>
                <a:buFont typeface="Wingdings" pitchFamily="2" charset="2"/>
                <a:buChar char="n"/>
                <a:defRPr/>
              </a:pPr>
              <a:endParaRPr lang="en-US" sz="9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503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503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5039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5039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40442D6-4D85-43B5-8E80-6F3D4C6F9C74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85039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148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882EF35-244B-4072-B464-61F88977A76A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783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304801"/>
            <a:ext cx="8229600" cy="58213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 </a:t>
            </a:r>
            <a:r>
              <a:rPr lang="en-US" dirty="0"/>
              <a:t>Sinking Ship, An Ethical Dilemma.</a:t>
            </a:r>
          </a:p>
          <a:p>
            <a:pPr lvl="1" eaLnBrk="1" hangingPunct="1"/>
            <a:r>
              <a:rPr lang="en-US" dirty="0">
                <a:solidFill>
                  <a:srgbClr val="FF99FF"/>
                </a:solidFill>
              </a:rPr>
              <a:t>A ship is sinking in the middle of the ocean, help will not arrive on time.  The life raft can only support eight people.  Who should be allowed on the raft?</a:t>
            </a:r>
          </a:p>
          <a:p>
            <a:pPr lvl="1" eaLnBrk="1" hangingPunct="1"/>
            <a:endParaRPr lang="en-US" dirty="0">
              <a:solidFill>
                <a:srgbClr val="FF99FF"/>
              </a:solidFill>
            </a:endParaRPr>
          </a:p>
        </p:txBody>
      </p:sp>
      <p:pic>
        <p:nvPicPr>
          <p:cNvPr id="515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1"/>
            <a:ext cx="8534400" cy="39147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077" name="Rectangle 9"/>
          <p:cNvSpPr>
            <a:spLocks noChangeArrowheads="1"/>
          </p:cNvSpPr>
          <p:nvPr/>
        </p:nvSpPr>
        <p:spPr bwMode="auto">
          <a:xfrm>
            <a:off x="7239000" y="6629401"/>
            <a:ext cx="3124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66CCFF"/>
              </a:buClr>
              <a:buSzPct val="65000"/>
            </a:pPr>
            <a:r>
              <a:rPr lang="en-US" sz="800" b="1">
                <a:solidFill>
                  <a:srgbClr val="FFFFFF"/>
                </a:solidFill>
                <a:latin typeface="Verdana" pitchFamily="34" charset="0"/>
              </a:rPr>
              <a:t>Copyright © 2010 Ryan P. Murphy</a:t>
            </a:r>
          </a:p>
        </p:txBody>
      </p:sp>
    </p:spTree>
    <p:extLst>
      <p:ext uri="{BB962C8B-B14F-4D97-AF65-F5344CB8AC3E}">
        <p14:creationId xmlns:p14="http://schemas.microsoft.com/office/powerpoint/2010/main" val="35322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04801"/>
            <a:ext cx="8991600" cy="5821363"/>
          </a:xfrm>
        </p:spPr>
        <p:txBody>
          <a:bodyPr/>
          <a:lstStyle/>
          <a:p>
            <a:r>
              <a:rPr lang="en-US" dirty="0" smtClean="0"/>
              <a:t>Discussion board activity: decide </a:t>
            </a:r>
            <a:r>
              <a:rPr lang="en-US" dirty="0"/>
              <a:t>which eight people you want to put on the raft</a:t>
            </a:r>
            <a:r>
              <a:rPr lang="en-US" dirty="0" smtClean="0"/>
              <a:t>. Write 1 paragraph for each question:</a:t>
            </a:r>
          </a:p>
          <a:p>
            <a:pPr lvl="1"/>
            <a:r>
              <a:rPr lang="en-US" dirty="0" smtClean="0"/>
              <a:t>Explain why you chose those 8 people.</a:t>
            </a:r>
          </a:p>
          <a:p>
            <a:pPr lvl="1"/>
            <a:r>
              <a:rPr lang="en-US" dirty="0" smtClean="0"/>
              <a:t>What values influenced your decision?</a:t>
            </a:r>
          </a:p>
          <a:p>
            <a:pPr lvl="1"/>
            <a:r>
              <a:rPr lang="en-US" dirty="0" smtClean="0"/>
              <a:t>Discuss whether or not there is any choice that could be considered ethical. Why or why not?</a:t>
            </a:r>
          </a:p>
        </p:txBody>
      </p:sp>
      <p:pic>
        <p:nvPicPr>
          <p:cNvPr id="1070085" name="Picture 5" descr="http://officesolutionsplusllc.files.wordpress.com/2011/12/town-meetin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67200"/>
            <a:ext cx="3810000" cy="2324100"/>
          </a:xfrm>
          <a:prstGeom prst="rect">
            <a:avLst/>
          </a:prstGeom>
          <a:noFill/>
          <a:ln w="381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087" name="Picture 7" descr="http://upload.wikimedia.org/wikipedia/en/b/b8/Huntington_town_meet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67200"/>
            <a:ext cx="4457700" cy="2362200"/>
          </a:xfrm>
          <a:prstGeom prst="rect">
            <a:avLst/>
          </a:prstGeom>
          <a:noFill/>
          <a:ln w="381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0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76201"/>
            <a:ext cx="9296400" cy="5821363"/>
          </a:xfrm>
        </p:spPr>
        <p:txBody>
          <a:bodyPr/>
          <a:lstStyle/>
          <a:p>
            <a:r>
              <a:rPr lang="en-US" sz="2000" dirty="0">
                <a:solidFill>
                  <a:srgbClr val="FFCCFF"/>
                </a:solidFill>
              </a:rPr>
              <a:t>#1) 28 year old Woman who thinks she is six weeks pregnant.</a:t>
            </a:r>
          </a:p>
          <a:p>
            <a:r>
              <a:rPr lang="en-US" sz="2000" dirty="0">
                <a:solidFill>
                  <a:srgbClr val="99FFCC"/>
                </a:solidFill>
              </a:rPr>
              <a:t>#2) 50 year old Marine with survival skills.</a:t>
            </a:r>
          </a:p>
          <a:p>
            <a:r>
              <a:rPr lang="en-US" sz="2000" dirty="0">
                <a:solidFill>
                  <a:srgbClr val="6699FF"/>
                </a:solidFill>
              </a:rPr>
              <a:t>#3) Recently married couple (third marriage) ages 44 and 56.</a:t>
            </a:r>
          </a:p>
          <a:p>
            <a:r>
              <a:rPr lang="en-US" sz="2000" dirty="0">
                <a:solidFill>
                  <a:srgbClr val="FFFF66"/>
                </a:solidFill>
              </a:rPr>
              <a:t>#4) Senior citizen who worked for 50 years in a charitable organization.</a:t>
            </a:r>
          </a:p>
          <a:p>
            <a:r>
              <a:rPr lang="en-US" sz="2000" dirty="0">
                <a:solidFill>
                  <a:srgbClr val="FFCC99"/>
                </a:solidFill>
              </a:rPr>
              <a:t>#5) 40 year old Kindergarten teacher who helps the disabled.</a:t>
            </a:r>
          </a:p>
          <a:p>
            <a:r>
              <a:rPr lang="en-US" sz="2000" dirty="0">
                <a:solidFill>
                  <a:srgbClr val="9966FF"/>
                </a:solidFill>
              </a:rPr>
              <a:t>#6) 13 year old girl with serious behavioral challenges such as bullying.</a:t>
            </a:r>
          </a:p>
          <a:p>
            <a:r>
              <a:rPr lang="en-US" sz="2000" dirty="0">
                <a:solidFill>
                  <a:srgbClr val="CCCCFF"/>
                </a:solidFill>
              </a:rPr>
              <a:t>#7) 22 year old </a:t>
            </a:r>
            <a:r>
              <a:rPr lang="en-US" sz="2000" dirty="0">
                <a:solidFill>
                  <a:srgbClr val="CCCCFF"/>
                </a:solidFill>
              </a:rPr>
              <a:t>man who </a:t>
            </a:r>
            <a:r>
              <a:rPr lang="en-US" sz="2000" dirty="0">
                <a:solidFill>
                  <a:srgbClr val="CCCCFF"/>
                </a:solidFill>
              </a:rPr>
              <a:t>runs a homeless shelter.</a:t>
            </a:r>
          </a:p>
          <a:p>
            <a:r>
              <a:rPr lang="en-US" sz="2000" dirty="0">
                <a:solidFill>
                  <a:srgbClr val="99FFCC"/>
                </a:solidFill>
              </a:rPr>
              <a:t>#8) 65 year old Doctor who claims to have the cure for cancer.</a:t>
            </a:r>
          </a:p>
          <a:p>
            <a:r>
              <a:rPr lang="en-US" sz="2000" dirty="0">
                <a:solidFill>
                  <a:srgbClr val="FF5050"/>
                </a:solidFill>
              </a:rPr>
              <a:t>#9) 35 year old male popstar with ideas for new hit single.</a:t>
            </a:r>
          </a:p>
          <a:p>
            <a:r>
              <a:rPr lang="en-US" sz="2000" dirty="0">
                <a:solidFill>
                  <a:srgbClr val="00CCFF"/>
                </a:solidFill>
              </a:rPr>
              <a:t>#10) 29 year female, </a:t>
            </a:r>
            <a:r>
              <a:rPr lang="en-US" sz="2000" dirty="0">
                <a:solidFill>
                  <a:srgbClr val="00CCFF"/>
                </a:solidFill>
              </a:rPr>
              <a:t>Catholic nun does </a:t>
            </a:r>
            <a:r>
              <a:rPr lang="en-US" sz="2000" dirty="0">
                <a:solidFill>
                  <a:srgbClr val="00CCFF"/>
                </a:solidFill>
              </a:rPr>
              <a:t>missionary work in Africa.</a:t>
            </a:r>
          </a:p>
          <a:p>
            <a:r>
              <a:rPr lang="en-US" sz="2000" dirty="0">
                <a:solidFill>
                  <a:srgbClr val="99FFCC"/>
                </a:solidFill>
              </a:rPr>
              <a:t>#11) 24 year old released convict who did time for using drugs</a:t>
            </a:r>
          </a:p>
          <a:p>
            <a:r>
              <a:rPr lang="en-US" sz="2000" dirty="0">
                <a:solidFill>
                  <a:srgbClr val="996633"/>
                </a:solidFill>
              </a:rPr>
              <a:t>#12) 65 year old pharmaceutical executive worth billions.</a:t>
            </a:r>
          </a:p>
          <a:p>
            <a:r>
              <a:rPr lang="en-US" sz="2000" dirty="0">
                <a:solidFill>
                  <a:srgbClr val="66FF33"/>
                </a:solidFill>
              </a:rPr>
              <a:t>#13) 12 year old boy with down syndrome</a:t>
            </a:r>
          </a:p>
          <a:p>
            <a:r>
              <a:rPr lang="en-US" sz="2000" dirty="0">
                <a:solidFill>
                  <a:srgbClr val="9900FF"/>
                </a:solidFill>
              </a:rPr>
              <a:t>#14) 29 year old female house keeper who is an illegal immigrant</a:t>
            </a:r>
          </a:p>
          <a:p>
            <a:r>
              <a:rPr lang="en-US" sz="2000" dirty="0">
                <a:solidFill>
                  <a:srgbClr val="0099CC"/>
                </a:solidFill>
              </a:rPr>
              <a:t>#15) 9 year old son of the illegal immigrant housekeeper</a:t>
            </a:r>
          </a:p>
          <a:p>
            <a:r>
              <a:rPr lang="en-US" sz="2000" dirty="0">
                <a:solidFill>
                  <a:srgbClr val="FF5050"/>
                </a:solidFill>
              </a:rPr>
              <a:t>#16) U.S. Senator age 65 with 30 years of service to the country</a:t>
            </a:r>
            <a:endParaRPr lang="en-US" sz="2000" u="sng" dirty="0"/>
          </a:p>
          <a:p>
            <a:endParaRPr lang="en-US" sz="2000" u="sng" dirty="0">
              <a:solidFill>
                <a:srgbClr val="FF99FF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701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304801"/>
            <a:ext cx="8458200" cy="5821363"/>
          </a:xfrm>
        </p:spPr>
        <p:txBody>
          <a:bodyPr/>
          <a:lstStyle/>
          <a:p>
            <a:r>
              <a:rPr lang="en-US" dirty="0"/>
              <a:t>The correct answer…</a:t>
            </a:r>
          </a:p>
          <a:p>
            <a:pPr lvl="1"/>
            <a:r>
              <a:rPr lang="en-US" dirty="0">
                <a:solidFill>
                  <a:srgbClr val="FF9900"/>
                </a:solidFill>
              </a:rPr>
              <a:t>There’s no correct answer.  We can only learn about our own values from this exercise.</a:t>
            </a:r>
          </a:p>
          <a:p>
            <a:pPr lvl="1"/>
            <a:r>
              <a:rPr lang="en-US" dirty="0">
                <a:solidFill>
                  <a:srgbClr val="99FFCC"/>
                </a:solidFill>
              </a:rPr>
              <a:t>I hope that I would never have to deal out death and judgment.  </a:t>
            </a:r>
          </a:p>
          <a:p>
            <a:pPr lvl="1"/>
            <a:r>
              <a:rPr lang="en-US" dirty="0">
                <a:solidFill>
                  <a:srgbClr val="3366FF"/>
                </a:solidFill>
              </a:rPr>
              <a:t>What did we value?</a:t>
            </a:r>
          </a:p>
        </p:txBody>
      </p:sp>
      <p:pic>
        <p:nvPicPr>
          <p:cNvPr id="1058819" name="Picture 3" descr="http://cdn1.wn.com/pd/e9/1f/886d05812901ae5313ace304b48f_gran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8458200" cy="3276600"/>
          </a:xfrm>
          <a:prstGeom prst="rect">
            <a:avLst/>
          </a:prstGeom>
          <a:noFill/>
          <a:ln w="76200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21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5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381000"/>
            <a:ext cx="8229600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ffectLst/>
              </a:rPr>
              <a:t>New Area of Focus: Bio-Ethics</a:t>
            </a:r>
          </a:p>
          <a:p>
            <a:pPr eaLnBrk="1" hangingPunct="1"/>
            <a:endParaRPr lang="en-US">
              <a:effectLst/>
            </a:endParaRPr>
          </a:p>
        </p:txBody>
      </p:sp>
      <p:pic>
        <p:nvPicPr>
          <p:cNvPr id="49869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6800"/>
            <a:ext cx="8534400" cy="5543550"/>
          </a:xfrm>
          <a:prstGeom prst="rect">
            <a:avLst/>
          </a:prstGeom>
          <a:noFill/>
          <a:ln w="762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8693" name="Rectangle 8"/>
          <p:cNvSpPr>
            <a:spLocks noChangeArrowheads="1"/>
          </p:cNvSpPr>
          <p:nvPr/>
        </p:nvSpPr>
        <p:spPr bwMode="auto">
          <a:xfrm>
            <a:off x="7239000" y="6629401"/>
            <a:ext cx="3124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EBF25A"/>
              </a:buClr>
              <a:buSzPct val="65000"/>
            </a:pPr>
            <a:r>
              <a:rPr lang="en-US" sz="800" b="1">
                <a:solidFill>
                  <a:srgbClr val="FFFFFF"/>
                </a:solidFill>
                <a:latin typeface="Verdana" pitchFamily="34" charset="0"/>
              </a:rPr>
              <a:t>Copyright © 2010 Ryan P. Murphy</a:t>
            </a:r>
          </a:p>
        </p:txBody>
      </p:sp>
    </p:spTree>
    <p:extLst>
      <p:ext uri="{BB962C8B-B14F-4D97-AF65-F5344CB8AC3E}">
        <p14:creationId xmlns:p14="http://schemas.microsoft.com/office/powerpoint/2010/main" val="326579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381000"/>
            <a:ext cx="8229600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ffectLst/>
              </a:rPr>
              <a:t>Bio-Ethics: The study of ethical issues raised by the developments in life science technologies. </a:t>
            </a:r>
          </a:p>
        </p:txBody>
      </p:sp>
      <p:pic>
        <p:nvPicPr>
          <p:cNvPr id="499716" name="Picture 5" descr="ethics_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8610600" cy="440055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9717" name="Rectangle 8"/>
          <p:cNvSpPr>
            <a:spLocks noChangeArrowheads="1"/>
          </p:cNvSpPr>
          <p:nvPr/>
        </p:nvSpPr>
        <p:spPr bwMode="auto">
          <a:xfrm>
            <a:off x="7239000" y="6629401"/>
            <a:ext cx="3124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EBF25A"/>
              </a:buClr>
              <a:buSzPct val="65000"/>
            </a:pPr>
            <a:r>
              <a:rPr lang="en-US" sz="800" b="1">
                <a:solidFill>
                  <a:srgbClr val="FFFFFF"/>
                </a:solidFill>
                <a:latin typeface="Verdana" pitchFamily="34" charset="0"/>
              </a:rPr>
              <a:t>Copyright © 2010 Ryan P. Murphy</a:t>
            </a:r>
          </a:p>
        </p:txBody>
      </p:sp>
    </p:spTree>
    <p:extLst>
      <p:ext uri="{BB962C8B-B14F-4D97-AF65-F5344CB8AC3E}">
        <p14:creationId xmlns:p14="http://schemas.microsoft.com/office/powerpoint/2010/main" val="212300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28601"/>
            <a:ext cx="8077200" cy="5897563"/>
          </a:xfrm>
        </p:spPr>
        <p:txBody>
          <a:bodyPr/>
          <a:lstStyle/>
          <a:p>
            <a:pPr eaLnBrk="1" hangingPunct="1"/>
            <a:r>
              <a:rPr lang="en-US" dirty="0"/>
              <a:t>There are many topics that could be covered within the study of bio-ethics.  A few include…</a:t>
            </a:r>
          </a:p>
          <a:p>
            <a:pPr lvl="1" eaLnBrk="1" hangingPunct="1"/>
            <a:r>
              <a:rPr lang="en-US" dirty="0"/>
              <a:t>Embryonic Stem Cells</a:t>
            </a:r>
          </a:p>
          <a:p>
            <a:pPr lvl="1" eaLnBrk="1" hangingPunct="1"/>
            <a:r>
              <a:rPr lang="en-US" dirty="0"/>
              <a:t>Cloning</a:t>
            </a:r>
          </a:p>
          <a:p>
            <a:pPr lvl="1" eaLnBrk="1" hangingPunct="1"/>
            <a:r>
              <a:rPr lang="en-US" dirty="0"/>
              <a:t>Organ transplants.</a:t>
            </a:r>
          </a:p>
          <a:p>
            <a:pPr lvl="1" eaLnBrk="1" hangingPunct="1"/>
            <a:r>
              <a:rPr lang="en-US" dirty="0"/>
              <a:t>Pandemic Planning.</a:t>
            </a:r>
          </a:p>
          <a:p>
            <a:pPr lvl="1" eaLnBrk="1" hangingPunct="1"/>
            <a:r>
              <a:rPr lang="en-US" dirty="0"/>
              <a:t>Medical Research.</a:t>
            </a:r>
          </a:p>
          <a:p>
            <a:pPr lvl="1" eaLnBrk="1" hangingPunct="1"/>
            <a:r>
              <a:rPr lang="en-US" dirty="0"/>
              <a:t>Health Systems and Care.</a:t>
            </a:r>
          </a:p>
          <a:p>
            <a:pPr lvl="1" eaLnBrk="1" hangingPunct="1"/>
            <a:r>
              <a:rPr lang="en-US" dirty="0">
                <a:solidFill>
                  <a:srgbClr val="FF99FF"/>
                </a:solidFill>
              </a:rPr>
              <a:t>Creation of synthetic life</a:t>
            </a:r>
          </a:p>
        </p:txBody>
      </p:sp>
      <p:sp>
        <p:nvSpPr>
          <p:cNvPr id="693252" name="Rectangle 8"/>
          <p:cNvSpPr>
            <a:spLocks noChangeArrowheads="1"/>
          </p:cNvSpPr>
          <p:nvPr/>
        </p:nvSpPr>
        <p:spPr bwMode="auto">
          <a:xfrm>
            <a:off x="7239000" y="6629401"/>
            <a:ext cx="3124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66CCFF"/>
              </a:buClr>
              <a:buSzPct val="65000"/>
            </a:pPr>
            <a:r>
              <a:rPr lang="en-US" sz="800" b="1">
                <a:solidFill>
                  <a:srgbClr val="FFFFFF"/>
                </a:solidFill>
                <a:latin typeface="Verdana" pitchFamily="34" charset="0"/>
              </a:rPr>
              <a:t>Copyright © 2010 Ryan P. Murphy</a:t>
            </a:r>
          </a:p>
        </p:txBody>
      </p:sp>
    </p:spTree>
    <p:extLst>
      <p:ext uri="{BB962C8B-B14F-4D97-AF65-F5344CB8AC3E}">
        <p14:creationId xmlns:p14="http://schemas.microsoft.com/office/powerpoint/2010/main" val="354730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381001"/>
            <a:ext cx="8229600" cy="5749925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Ethics - The study of values - good and bad, right and wrong. </a:t>
            </a:r>
          </a:p>
        </p:txBody>
      </p:sp>
      <p:pic>
        <p:nvPicPr>
          <p:cNvPr id="509956" name="Picture 5" descr="Ethics%20pix%200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1"/>
            <a:ext cx="8686800" cy="499427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9957" name="Rectangle 9"/>
          <p:cNvSpPr>
            <a:spLocks noChangeArrowheads="1"/>
          </p:cNvSpPr>
          <p:nvPr/>
        </p:nvSpPr>
        <p:spPr bwMode="auto">
          <a:xfrm>
            <a:off x="7239000" y="6629401"/>
            <a:ext cx="3124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EBF25A"/>
              </a:buClr>
              <a:buSzPct val="65000"/>
            </a:pPr>
            <a:r>
              <a:rPr lang="en-US" sz="800" b="1">
                <a:solidFill>
                  <a:srgbClr val="FFFFFF"/>
                </a:solidFill>
                <a:latin typeface="Verdana" pitchFamily="34" charset="0"/>
              </a:rPr>
              <a:t>Copyright © 2010 Ryan P. Murphy</a:t>
            </a:r>
          </a:p>
        </p:txBody>
      </p:sp>
    </p:spTree>
    <p:extLst>
      <p:ext uri="{BB962C8B-B14F-4D97-AF65-F5344CB8AC3E}">
        <p14:creationId xmlns:p14="http://schemas.microsoft.com/office/powerpoint/2010/main" val="16618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457201"/>
            <a:ext cx="8229600" cy="5673725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Values: The beliefs of a person.</a:t>
            </a:r>
          </a:p>
        </p:txBody>
      </p:sp>
      <p:pic>
        <p:nvPicPr>
          <p:cNvPr id="510980" name="Picture 5" descr="valu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8382000" cy="54102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0981" name="Rectangle 9"/>
          <p:cNvSpPr>
            <a:spLocks noChangeArrowheads="1"/>
          </p:cNvSpPr>
          <p:nvPr/>
        </p:nvSpPr>
        <p:spPr bwMode="auto">
          <a:xfrm>
            <a:off x="7239000" y="6629401"/>
            <a:ext cx="3124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EBF25A"/>
              </a:buClr>
              <a:buSzPct val="65000"/>
            </a:pPr>
            <a:r>
              <a:rPr lang="en-US" sz="800" b="1">
                <a:solidFill>
                  <a:srgbClr val="FFFFFF"/>
                </a:solidFill>
                <a:latin typeface="Verdana" pitchFamily="34" charset="0"/>
              </a:rPr>
              <a:t>Copyright © 2010 Ryan P. Murphy</a:t>
            </a:r>
          </a:p>
        </p:txBody>
      </p:sp>
    </p:spTree>
    <p:extLst>
      <p:ext uri="{BB962C8B-B14F-4D97-AF65-F5344CB8AC3E}">
        <p14:creationId xmlns:p14="http://schemas.microsoft.com/office/powerpoint/2010/main" val="180330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52600" y="228601"/>
            <a:ext cx="8915400" cy="5902325"/>
          </a:xfrm>
        </p:spPr>
        <p:txBody>
          <a:bodyPr/>
          <a:lstStyle/>
          <a:p>
            <a:pPr eaLnBrk="1" hangingPunct="1"/>
            <a:r>
              <a:rPr lang="en-US" dirty="0">
                <a:effectLst/>
              </a:rPr>
              <a:t>Beliefs - Mental acceptance of and conviction in the truth, actuality, or validity of something.</a:t>
            </a:r>
          </a:p>
        </p:txBody>
      </p:sp>
      <p:pic>
        <p:nvPicPr>
          <p:cNvPr id="512004" name="Picture 5" descr="beliefs-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8534400" cy="51054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16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1"/>
            <a:ext cx="8229600" cy="5821363"/>
          </a:xfrm>
        </p:spPr>
        <p:txBody>
          <a:bodyPr/>
          <a:lstStyle/>
          <a:p>
            <a:pPr eaLnBrk="1" hangingPunct="1"/>
            <a:r>
              <a:rPr lang="en-US" dirty="0" smtClean="0"/>
              <a:t>Discussion Board Activity - Sinking Ship: </a:t>
            </a:r>
            <a:r>
              <a:rPr lang="en-US" dirty="0"/>
              <a:t>An Ethical Dilemma.</a:t>
            </a:r>
          </a:p>
          <a:p>
            <a:pPr lvl="1" eaLnBrk="1" hangingPunct="1"/>
            <a:endParaRPr lang="en-US" dirty="0"/>
          </a:p>
        </p:txBody>
      </p:sp>
      <p:pic>
        <p:nvPicPr>
          <p:cNvPr id="514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1"/>
            <a:ext cx="8534400" cy="39147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053" name="Rectangle 9"/>
          <p:cNvSpPr>
            <a:spLocks noChangeArrowheads="1"/>
          </p:cNvSpPr>
          <p:nvPr/>
        </p:nvSpPr>
        <p:spPr bwMode="auto">
          <a:xfrm>
            <a:off x="7239000" y="6629401"/>
            <a:ext cx="3124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66CCFF"/>
              </a:buClr>
              <a:buSzPct val="65000"/>
            </a:pPr>
            <a:r>
              <a:rPr lang="en-US" sz="800" b="1">
                <a:solidFill>
                  <a:srgbClr val="FFFFFF"/>
                </a:solidFill>
                <a:latin typeface="Verdana" pitchFamily="34" charset="0"/>
              </a:rPr>
              <a:t>Copyright © 2010 Ryan P. Murphy</a:t>
            </a:r>
          </a:p>
        </p:txBody>
      </p:sp>
    </p:spTree>
    <p:extLst>
      <p:ext uri="{BB962C8B-B14F-4D97-AF65-F5344CB8AC3E}">
        <p14:creationId xmlns:p14="http://schemas.microsoft.com/office/powerpoint/2010/main" val="355405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Char char="n"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Char char="n"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10">
        <a:dk1>
          <a:srgbClr val="003366"/>
        </a:dk1>
        <a:lt1>
          <a:srgbClr val="FFFFFF"/>
        </a:lt1>
        <a:dk2>
          <a:srgbClr val="E6E644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F0F0B0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11">
        <a:dk1>
          <a:srgbClr val="003366"/>
        </a:dk1>
        <a:lt1>
          <a:srgbClr val="FFFFFF"/>
        </a:lt1>
        <a:dk2>
          <a:srgbClr val="D4B724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E6D8AC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12">
        <a:dk1>
          <a:srgbClr val="080808"/>
        </a:dk1>
        <a:lt1>
          <a:srgbClr val="FFFFFF"/>
        </a:lt1>
        <a:dk2>
          <a:srgbClr val="1C1C1C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ABABAB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Char char="n"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Char char="n"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Verdana</vt:lpstr>
      <vt:lpstr>Wingdings</vt:lpstr>
      <vt:lpstr>Office Theme</vt:lpstr>
      <vt:lpstr>Curtain Call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Katlyn Andell</dc:creator>
  <cp:lastModifiedBy>Katlyn Andell</cp:lastModifiedBy>
  <cp:revision>1</cp:revision>
  <dcterms:created xsi:type="dcterms:W3CDTF">2019-02-14T00:10:07Z</dcterms:created>
  <dcterms:modified xsi:type="dcterms:W3CDTF">2019-02-14T00:10:33Z</dcterms:modified>
</cp:coreProperties>
</file>